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5"/>
  </p:notesMasterIdLst>
  <p:handoutMasterIdLst>
    <p:handoutMasterId r:id="rId126"/>
  </p:handoutMasterIdLst>
  <p:sldIdLst>
    <p:sldId id="2466" r:id="rId5"/>
    <p:sldId id="259" r:id="rId6"/>
    <p:sldId id="2467" r:id="rId7"/>
    <p:sldId id="2469" r:id="rId8"/>
    <p:sldId id="2475" r:id="rId9"/>
    <p:sldId id="2476" r:id="rId10"/>
    <p:sldId id="2477" r:id="rId11"/>
    <p:sldId id="2478" r:id="rId12"/>
    <p:sldId id="2479" r:id="rId13"/>
    <p:sldId id="2480" r:id="rId14"/>
    <p:sldId id="2481" r:id="rId15"/>
    <p:sldId id="2482" r:id="rId16"/>
    <p:sldId id="2483" r:id="rId17"/>
    <p:sldId id="2485" r:id="rId18"/>
    <p:sldId id="2486" r:id="rId19"/>
    <p:sldId id="2487" r:id="rId20"/>
    <p:sldId id="2488" r:id="rId21"/>
    <p:sldId id="2489" r:id="rId22"/>
    <p:sldId id="2490" r:id="rId23"/>
    <p:sldId id="2491" r:id="rId24"/>
    <p:sldId id="2492" r:id="rId25"/>
    <p:sldId id="2493" r:id="rId26"/>
    <p:sldId id="2494" r:id="rId27"/>
    <p:sldId id="2495" r:id="rId28"/>
    <p:sldId id="2496" r:id="rId29"/>
    <p:sldId id="2497" r:id="rId30"/>
    <p:sldId id="2498" r:id="rId31"/>
    <p:sldId id="2499" r:id="rId32"/>
    <p:sldId id="2500" r:id="rId33"/>
    <p:sldId id="2501" r:id="rId34"/>
    <p:sldId id="2502" r:id="rId35"/>
    <p:sldId id="2503" r:id="rId36"/>
    <p:sldId id="2504" r:id="rId37"/>
    <p:sldId id="2505" r:id="rId38"/>
    <p:sldId id="2506" r:id="rId39"/>
    <p:sldId id="2507" r:id="rId40"/>
    <p:sldId id="2508" r:id="rId41"/>
    <p:sldId id="2510" r:id="rId42"/>
    <p:sldId id="2509" r:id="rId43"/>
    <p:sldId id="2511" r:id="rId44"/>
    <p:sldId id="2512" r:id="rId45"/>
    <p:sldId id="2513" r:id="rId46"/>
    <p:sldId id="2514" r:id="rId47"/>
    <p:sldId id="2515" r:id="rId48"/>
    <p:sldId id="2516" r:id="rId49"/>
    <p:sldId id="2517" r:id="rId50"/>
    <p:sldId id="2518" r:id="rId51"/>
    <p:sldId id="2519" r:id="rId52"/>
    <p:sldId id="2520" r:id="rId53"/>
    <p:sldId id="2521" r:id="rId54"/>
    <p:sldId id="2522" r:id="rId55"/>
    <p:sldId id="2523" r:id="rId56"/>
    <p:sldId id="2524" r:id="rId57"/>
    <p:sldId id="2525" r:id="rId58"/>
    <p:sldId id="2526" r:id="rId59"/>
    <p:sldId id="2527" r:id="rId60"/>
    <p:sldId id="2528" r:id="rId61"/>
    <p:sldId id="2529" r:id="rId62"/>
    <p:sldId id="2530" r:id="rId63"/>
    <p:sldId id="2531" r:id="rId64"/>
    <p:sldId id="2532" r:id="rId65"/>
    <p:sldId id="2533" r:id="rId66"/>
    <p:sldId id="2534" r:id="rId67"/>
    <p:sldId id="2535" r:id="rId68"/>
    <p:sldId id="2536" r:id="rId69"/>
    <p:sldId id="2537" r:id="rId70"/>
    <p:sldId id="2538" r:id="rId71"/>
    <p:sldId id="2539" r:id="rId72"/>
    <p:sldId id="2540" r:id="rId73"/>
    <p:sldId id="2541" r:id="rId74"/>
    <p:sldId id="2542" r:id="rId75"/>
    <p:sldId id="2543" r:id="rId76"/>
    <p:sldId id="2544" r:id="rId77"/>
    <p:sldId id="2545" r:id="rId78"/>
    <p:sldId id="2546" r:id="rId79"/>
    <p:sldId id="2547" r:id="rId80"/>
    <p:sldId id="2548" r:id="rId81"/>
    <p:sldId id="2549" r:id="rId82"/>
    <p:sldId id="2550" r:id="rId83"/>
    <p:sldId id="2551" r:id="rId84"/>
    <p:sldId id="2552" r:id="rId85"/>
    <p:sldId id="2553" r:id="rId86"/>
    <p:sldId id="2554" r:id="rId87"/>
    <p:sldId id="2555" r:id="rId88"/>
    <p:sldId id="2556" r:id="rId89"/>
    <p:sldId id="2557" r:id="rId90"/>
    <p:sldId id="2558" r:id="rId91"/>
    <p:sldId id="2559" r:id="rId92"/>
    <p:sldId id="2560" r:id="rId93"/>
    <p:sldId id="2561" r:id="rId94"/>
    <p:sldId id="2562" r:id="rId95"/>
    <p:sldId id="2563" r:id="rId96"/>
    <p:sldId id="2564" r:id="rId97"/>
    <p:sldId id="2565" r:id="rId98"/>
    <p:sldId id="2566" r:id="rId99"/>
    <p:sldId id="2567" r:id="rId100"/>
    <p:sldId id="2568" r:id="rId101"/>
    <p:sldId id="2569" r:id="rId102"/>
    <p:sldId id="2570" r:id="rId103"/>
    <p:sldId id="2571" r:id="rId104"/>
    <p:sldId id="2572" r:id="rId105"/>
    <p:sldId id="2573" r:id="rId106"/>
    <p:sldId id="2574" r:id="rId107"/>
    <p:sldId id="2575" r:id="rId108"/>
    <p:sldId id="2576" r:id="rId109"/>
    <p:sldId id="2577" r:id="rId110"/>
    <p:sldId id="2579" r:id="rId111"/>
    <p:sldId id="2578" r:id="rId112"/>
    <p:sldId id="2580" r:id="rId113"/>
    <p:sldId id="2581" r:id="rId114"/>
    <p:sldId id="2582" r:id="rId115"/>
    <p:sldId id="2583" r:id="rId116"/>
    <p:sldId id="2584" r:id="rId117"/>
    <p:sldId id="2585" r:id="rId118"/>
    <p:sldId id="2586" r:id="rId119"/>
    <p:sldId id="2587" r:id="rId120"/>
    <p:sldId id="2588" r:id="rId121"/>
    <p:sldId id="2589" r:id="rId122"/>
    <p:sldId id="2590" r:id="rId123"/>
    <p:sldId id="2592" r:id="rId1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1502"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6/26/2023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6/26/2023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1573844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115</a:t>
            </a:fld>
            <a:endParaRPr lang="en-US" dirty="0"/>
          </a:p>
        </p:txBody>
      </p:sp>
    </p:spTree>
    <p:extLst>
      <p:ext uri="{BB962C8B-B14F-4D97-AF65-F5344CB8AC3E}">
        <p14:creationId xmlns:p14="http://schemas.microsoft.com/office/powerpoint/2010/main" val="33719684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116</a:t>
            </a:fld>
            <a:endParaRPr lang="en-US" dirty="0"/>
          </a:p>
        </p:txBody>
      </p:sp>
    </p:spTree>
    <p:extLst>
      <p:ext uri="{BB962C8B-B14F-4D97-AF65-F5344CB8AC3E}">
        <p14:creationId xmlns:p14="http://schemas.microsoft.com/office/powerpoint/2010/main" val="12749198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117</a:t>
            </a:fld>
            <a:endParaRPr lang="en-US" dirty="0"/>
          </a:p>
        </p:txBody>
      </p:sp>
    </p:spTree>
    <p:extLst>
      <p:ext uri="{BB962C8B-B14F-4D97-AF65-F5344CB8AC3E}">
        <p14:creationId xmlns:p14="http://schemas.microsoft.com/office/powerpoint/2010/main" val="17240503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118</a:t>
            </a:fld>
            <a:endParaRPr lang="en-US" dirty="0"/>
          </a:p>
        </p:txBody>
      </p:sp>
    </p:spTree>
    <p:extLst>
      <p:ext uri="{BB962C8B-B14F-4D97-AF65-F5344CB8AC3E}">
        <p14:creationId xmlns:p14="http://schemas.microsoft.com/office/powerpoint/2010/main" val="21812964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119</a:t>
            </a:fld>
            <a:endParaRPr lang="en-US" dirty="0"/>
          </a:p>
        </p:txBody>
      </p:sp>
    </p:spTree>
    <p:extLst>
      <p:ext uri="{BB962C8B-B14F-4D97-AF65-F5344CB8AC3E}">
        <p14:creationId xmlns:p14="http://schemas.microsoft.com/office/powerpoint/2010/main" val="34096640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120</a:t>
            </a:fld>
            <a:endParaRPr lang="en-US" dirty="0"/>
          </a:p>
        </p:txBody>
      </p:sp>
    </p:spTree>
    <p:extLst>
      <p:ext uri="{BB962C8B-B14F-4D97-AF65-F5344CB8AC3E}">
        <p14:creationId xmlns:p14="http://schemas.microsoft.com/office/powerpoint/2010/main" val="29412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3889851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255781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1775494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266749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76589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402399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3132795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326934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85129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305770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252736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dirty="0"/>
          </a:p>
        </p:txBody>
      </p:sp>
    </p:spTree>
    <p:extLst>
      <p:ext uri="{BB962C8B-B14F-4D97-AF65-F5344CB8AC3E}">
        <p14:creationId xmlns:p14="http://schemas.microsoft.com/office/powerpoint/2010/main" val="1804337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37</a:t>
            </a:fld>
            <a:endParaRPr lang="en-US" dirty="0"/>
          </a:p>
        </p:txBody>
      </p:sp>
    </p:spTree>
    <p:extLst>
      <p:ext uri="{BB962C8B-B14F-4D97-AF65-F5344CB8AC3E}">
        <p14:creationId xmlns:p14="http://schemas.microsoft.com/office/powerpoint/2010/main" val="3970743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1197004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396870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67166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3658705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dirty="0"/>
          </a:p>
        </p:txBody>
      </p:sp>
    </p:spTree>
    <p:extLst>
      <p:ext uri="{BB962C8B-B14F-4D97-AF65-F5344CB8AC3E}">
        <p14:creationId xmlns:p14="http://schemas.microsoft.com/office/powerpoint/2010/main" val="2780464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1411769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44</a:t>
            </a:fld>
            <a:endParaRPr lang="en-US" dirty="0"/>
          </a:p>
        </p:txBody>
      </p:sp>
    </p:spTree>
    <p:extLst>
      <p:ext uri="{BB962C8B-B14F-4D97-AF65-F5344CB8AC3E}">
        <p14:creationId xmlns:p14="http://schemas.microsoft.com/office/powerpoint/2010/main" val="91243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456646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45</a:t>
            </a:fld>
            <a:endParaRPr lang="en-US" dirty="0"/>
          </a:p>
        </p:txBody>
      </p:sp>
    </p:spTree>
    <p:extLst>
      <p:ext uri="{BB962C8B-B14F-4D97-AF65-F5344CB8AC3E}">
        <p14:creationId xmlns:p14="http://schemas.microsoft.com/office/powerpoint/2010/main" val="530587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dirty="0"/>
          </a:p>
        </p:txBody>
      </p:sp>
    </p:spTree>
    <p:extLst>
      <p:ext uri="{BB962C8B-B14F-4D97-AF65-F5344CB8AC3E}">
        <p14:creationId xmlns:p14="http://schemas.microsoft.com/office/powerpoint/2010/main" val="2138388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47</a:t>
            </a:fld>
            <a:endParaRPr lang="en-US" dirty="0"/>
          </a:p>
        </p:txBody>
      </p:sp>
    </p:spTree>
    <p:extLst>
      <p:ext uri="{BB962C8B-B14F-4D97-AF65-F5344CB8AC3E}">
        <p14:creationId xmlns:p14="http://schemas.microsoft.com/office/powerpoint/2010/main" val="141733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dirty="0"/>
          </a:p>
        </p:txBody>
      </p:sp>
    </p:spTree>
    <p:extLst>
      <p:ext uri="{BB962C8B-B14F-4D97-AF65-F5344CB8AC3E}">
        <p14:creationId xmlns:p14="http://schemas.microsoft.com/office/powerpoint/2010/main" val="3728071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49</a:t>
            </a:fld>
            <a:endParaRPr lang="en-US" dirty="0"/>
          </a:p>
        </p:txBody>
      </p:sp>
    </p:spTree>
    <p:extLst>
      <p:ext uri="{BB962C8B-B14F-4D97-AF65-F5344CB8AC3E}">
        <p14:creationId xmlns:p14="http://schemas.microsoft.com/office/powerpoint/2010/main" val="3803711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50</a:t>
            </a:fld>
            <a:endParaRPr lang="en-US" dirty="0"/>
          </a:p>
        </p:txBody>
      </p:sp>
    </p:spTree>
    <p:extLst>
      <p:ext uri="{BB962C8B-B14F-4D97-AF65-F5344CB8AC3E}">
        <p14:creationId xmlns:p14="http://schemas.microsoft.com/office/powerpoint/2010/main" val="3661444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51</a:t>
            </a:fld>
            <a:endParaRPr lang="en-US" dirty="0"/>
          </a:p>
        </p:txBody>
      </p:sp>
    </p:spTree>
    <p:extLst>
      <p:ext uri="{BB962C8B-B14F-4D97-AF65-F5344CB8AC3E}">
        <p14:creationId xmlns:p14="http://schemas.microsoft.com/office/powerpoint/2010/main" val="2243555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52</a:t>
            </a:fld>
            <a:endParaRPr lang="en-US" dirty="0"/>
          </a:p>
        </p:txBody>
      </p:sp>
    </p:spTree>
    <p:extLst>
      <p:ext uri="{BB962C8B-B14F-4D97-AF65-F5344CB8AC3E}">
        <p14:creationId xmlns:p14="http://schemas.microsoft.com/office/powerpoint/2010/main" val="700819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53</a:t>
            </a:fld>
            <a:endParaRPr lang="en-US" dirty="0"/>
          </a:p>
        </p:txBody>
      </p:sp>
    </p:spTree>
    <p:extLst>
      <p:ext uri="{BB962C8B-B14F-4D97-AF65-F5344CB8AC3E}">
        <p14:creationId xmlns:p14="http://schemas.microsoft.com/office/powerpoint/2010/main" val="3941327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54</a:t>
            </a:fld>
            <a:endParaRPr lang="en-US" dirty="0"/>
          </a:p>
        </p:txBody>
      </p:sp>
    </p:spTree>
    <p:extLst>
      <p:ext uri="{BB962C8B-B14F-4D97-AF65-F5344CB8AC3E}">
        <p14:creationId xmlns:p14="http://schemas.microsoft.com/office/powerpoint/2010/main" val="101716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9998969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55</a:t>
            </a:fld>
            <a:endParaRPr lang="en-US" dirty="0"/>
          </a:p>
        </p:txBody>
      </p:sp>
    </p:spTree>
    <p:extLst>
      <p:ext uri="{BB962C8B-B14F-4D97-AF65-F5344CB8AC3E}">
        <p14:creationId xmlns:p14="http://schemas.microsoft.com/office/powerpoint/2010/main" val="856197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56</a:t>
            </a:fld>
            <a:endParaRPr lang="en-US" dirty="0"/>
          </a:p>
        </p:txBody>
      </p:sp>
    </p:spTree>
    <p:extLst>
      <p:ext uri="{BB962C8B-B14F-4D97-AF65-F5344CB8AC3E}">
        <p14:creationId xmlns:p14="http://schemas.microsoft.com/office/powerpoint/2010/main" val="1250996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57</a:t>
            </a:fld>
            <a:endParaRPr lang="en-US" dirty="0"/>
          </a:p>
        </p:txBody>
      </p:sp>
    </p:spTree>
    <p:extLst>
      <p:ext uri="{BB962C8B-B14F-4D97-AF65-F5344CB8AC3E}">
        <p14:creationId xmlns:p14="http://schemas.microsoft.com/office/powerpoint/2010/main" val="2999543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58</a:t>
            </a:fld>
            <a:endParaRPr lang="en-US" dirty="0"/>
          </a:p>
        </p:txBody>
      </p:sp>
    </p:spTree>
    <p:extLst>
      <p:ext uri="{BB962C8B-B14F-4D97-AF65-F5344CB8AC3E}">
        <p14:creationId xmlns:p14="http://schemas.microsoft.com/office/powerpoint/2010/main" val="4236152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59</a:t>
            </a:fld>
            <a:endParaRPr lang="en-US" dirty="0"/>
          </a:p>
        </p:txBody>
      </p:sp>
    </p:spTree>
    <p:extLst>
      <p:ext uri="{BB962C8B-B14F-4D97-AF65-F5344CB8AC3E}">
        <p14:creationId xmlns:p14="http://schemas.microsoft.com/office/powerpoint/2010/main" val="2870929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60</a:t>
            </a:fld>
            <a:endParaRPr lang="en-US" dirty="0"/>
          </a:p>
        </p:txBody>
      </p:sp>
    </p:spTree>
    <p:extLst>
      <p:ext uri="{BB962C8B-B14F-4D97-AF65-F5344CB8AC3E}">
        <p14:creationId xmlns:p14="http://schemas.microsoft.com/office/powerpoint/2010/main" val="3957099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61</a:t>
            </a:fld>
            <a:endParaRPr lang="en-US" dirty="0"/>
          </a:p>
        </p:txBody>
      </p:sp>
    </p:spTree>
    <p:extLst>
      <p:ext uri="{BB962C8B-B14F-4D97-AF65-F5344CB8AC3E}">
        <p14:creationId xmlns:p14="http://schemas.microsoft.com/office/powerpoint/2010/main" val="347310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62</a:t>
            </a:fld>
            <a:endParaRPr lang="en-US" dirty="0"/>
          </a:p>
        </p:txBody>
      </p:sp>
    </p:spTree>
    <p:extLst>
      <p:ext uri="{BB962C8B-B14F-4D97-AF65-F5344CB8AC3E}">
        <p14:creationId xmlns:p14="http://schemas.microsoft.com/office/powerpoint/2010/main" val="7711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63</a:t>
            </a:fld>
            <a:endParaRPr lang="en-US" dirty="0"/>
          </a:p>
        </p:txBody>
      </p:sp>
    </p:spTree>
    <p:extLst>
      <p:ext uri="{BB962C8B-B14F-4D97-AF65-F5344CB8AC3E}">
        <p14:creationId xmlns:p14="http://schemas.microsoft.com/office/powerpoint/2010/main" val="911776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64</a:t>
            </a:fld>
            <a:endParaRPr lang="en-US" dirty="0"/>
          </a:p>
        </p:txBody>
      </p:sp>
    </p:spTree>
    <p:extLst>
      <p:ext uri="{BB962C8B-B14F-4D97-AF65-F5344CB8AC3E}">
        <p14:creationId xmlns:p14="http://schemas.microsoft.com/office/powerpoint/2010/main" val="285463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4081558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65</a:t>
            </a:fld>
            <a:endParaRPr lang="en-US" dirty="0"/>
          </a:p>
        </p:txBody>
      </p:sp>
    </p:spTree>
    <p:extLst>
      <p:ext uri="{BB962C8B-B14F-4D97-AF65-F5344CB8AC3E}">
        <p14:creationId xmlns:p14="http://schemas.microsoft.com/office/powerpoint/2010/main" val="3352016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66</a:t>
            </a:fld>
            <a:endParaRPr lang="en-US" dirty="0"/>
          </a:p>
        </p:txBody>
      </p:sp>
    </p:spTree>
    <p:extLst>
      <p:ext uri="{BB962C8B-B14F-4D97-AF65-F5344CB8AC3E}">
        <p14:creationId xmlns:p14="http://schemas.microsoft.com/office/powerpoint/2010/main" val="2656079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67</a:t>
            </a:fld>
            <a:endParaRPr lang="en-US" dirty="0"/>
          </a:p>
        </p:txBody>
      </p:sp>
    </p:spTree>
    <p:extLst>
      <p:ext uri="{BB962C8B-B14F-4D97-AF65-F5344CB8AC3E}">
        <p14:creationId xmlns:p14="http://schemas.microsoft.com/office/powerpoint/2010/main" val="36788295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68</a:t>
            </a:fld>
            <a:endParaRPr lang="en-US" dirty="0"/>
          </a:p>
        </p:txBody>
      </p:sp>
    </p:spTree>
    <p:extLst>
      <p:ext uri="{BB962C8B-B14F-4D97-AF65-F5344CB8AC3E}">
        <p14:creationId xmlns:p14="http://schemas.microsoft.com/office/powerpoint/2010/main" val="183211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69</a:t>
            </a:fld>
            <a:endParaRPr lang="en-US" dirty="0"/>
          </a:p>
        </p:txBody>
      </p:sp>
    </p:spTree>
    <p:extLst>
      <p:ext uri="{BB962C8B-B14F-4D97-AF65-F5344CB8AC3E}">
        <p14:creationId xmlns:p14="http://schemas.microsoft.com/office/powerpoint/2010/main" val="1465299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70</a:t>
            </a:fld>
            <a:endParaRPr lang="en-US" dirty="0"/>
          </a:p>
        </p:txBody>
      </p:sp>
    </p:spTree>
    <p:extLst>
      <p:ext uri="{BB962C8B-B14F-4D97-AF65-F5344CB8AC3E}">
        <p14:creationId xmlns:p14="http://schemas.microsoft.com/office/powerpoint/2010/main" val="14768014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71</a:t>
            </a:fld>
            <a:endParaRPr lang="en-US" dirty="0"/>
          </a:p>
        </p:txBody>
      </p:sp>
    </p:spTree>
    <p:extLst>
      <p:ext uri="{BB962C8B-B14F-4D97-AF65-F5344CB8AC3E}">
        <p14:creationId xmlns:p14="http://schemas.microsoft.com/office/powerpoint/2010/main" val="3977041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72</a:t>
            </a:fld>
            <a:endParaRPr lang="en-US" dirty="0"/>
          </a:p>
        </p:txBody>
      </p:sp>
    </p:spTree>
    <p:extLst>
      <p:ext uri="{BB962C8B-B14F-4D97-AF65-F5344CB8AC3E}">
        <p14:creationId xmlns:p14="http://schemas.microsoft.com/office/powerpoint/2010/main" val="27297777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73</a:t>
            </a:fld>
            <a:endParaRPr lang="en-US" dirty="0"/>
          </a:p>
        </p:txBody>
      </p:sp>
    </p:spTree>
    <p:extLst>
      <p:ext uri="{BB962C8B-B14F-4D97-AF65-F5344CB8AC3E}">
        <p14:creationId xmlns:p14="http://schemas.microsoft.com/office/powerpoint/2010/main" val="1953424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74</a:t>
            </a:fld>
            <a:endParaRPr lang="en-US" dirty="0"/>
          </a:p>
        </p:txBody>
      </p:sp>
    </p:spTree>
    <p:extLst>
      <p:ext uri="{BB962C8B-B14F-4D97-AF65-F5344CB8AC3E}">
        <p14:creationId xmlns:p14="http://schemas.microsoft.com/office/powerpoint/2010/main" val="896021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618252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75</a:t>
            </a:fld>
            <a:endParaRPr lang="en-US" dirty="0"/>
          </a:p>
        </p:txBody>
      </p:sp>
    </p:spTree>
    <p:extLst>
      <p:ext uri="{BB962C8B-B14F-4D97-AF65-F5344CB8AC3E}">
        <p14:creationId xmlns:p14="http://schemas.microsoft.com/office/powerpoint/2010/main" val="23547588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76</a:t>
            </a:fld>
            <a:endParaRPr lang="en-US" dirty="0"/>
          </a:p>
        </p:txBody>
      </p:sp>
    </p:spTree>
    <p:extLst>
      <p:ext uri="{BB962C8B-B14F-4D97-AF65-F5344CB8AC3E}">
        <p14:creationId xmlns:p14="http://schemas.microsoft.com/office/powerpoint/2010/main" val="29790813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77</a:t>
            </a:fld>
            <a:endParaRPr lang="en-US" dirty="0"/>
          </a:p>
        </p:txBody>
      </p:sp>
    </p:spTree>
    <p:extLst>
      <p:ext uri="{BB962C8B-B14F-4D97-AF65-F5344CB8AC3E}">
        <p14:creationId xmlns:p14="http://schemas.microsoft.com/office/powerpoint/2010/main" val="15848910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78</a:t>
            </a:fld>
            <a:endParaRPr lang="en-US" dirty="0"/>
          </a:p>
        </p:txBody>
      </p:sp>
    </p:spTree>
    <p:extLst>
      <p:ext uri="{BB962C8B-B14F-4D97-AF65-F5344CB8AC3E}">
        <p14:creationId xmlns:p14="http://schemas.microsoft.com/office/powerpoint/2010/main" val="27169266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79</a:t>
            </a:fld>
            <a:endParaRPr lang="en-US" dirty="0"/>
          </a:p>
        </p:txBody>
      </p:sp>
    </p:spTree>
    <p:extLst>
      <p:ext uri="{BB962C8B-B14F-4D97-AF65-F5344CB8AC3E}">
        <p14:creationId xmlns:p14="http://schemas.microsoft.com/office/powerpoint/2010/main" val="4146595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80</a:t>
            </a:fld>
            <a:endParaRPr lang="en-US" dirty="0"/>
          </a:p>
        </p:txBody>
      </p:sp>
    </p:spTree>
    <p:extLst>
      <p:ext uri="{BB962C8B-B14F-4D97-AF65-F5344CB8AC3E}">
        <p14:creationId xmlns:p14="http://schemas.microsoft.com/office/powerpoint/2010/main" val="13273467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81</a:t>
            </a:fld>
            <a:endParaRPr lang="en-US" dirty="0"/>
          </a:p>
        </p:txBody>
      </p:sp>
    </p:spTree>
    <p:extLst>
      <p:ext uri="{BB962C8B-B14F-4D97-AF65-F5344CB8AC3E}">
        <p14:creationId xmlns:p14="http://schemas.microsoft.com/office/powerpoint/2010/main" val="2833767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82</a:t>
            </a:fld>
            <a:endParaRPr lang="en-US" dirty="0"/>
          </a:p>
        </p:txBody>
      </p:sp>
    </p:spTree>
    <p:extLst>
      <p:ext uri="{BB962C8B-B14F-4D97-AF65-F5344CB8AC3E}">
        <p14:creationId xmlns:p14="http://schemas.microsoft.com/office/powerpoint/2010/main" val="42182602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83</a:t>
            </a:fld>
            <a:endParaRPr lang="en-US" dirty="0"/>
          </a:p>
        </p:txBody>
      </p:sp>
    </p:spTree>
    <p:extLst>
      <p:ext uri="{BB962C8B-B14F-4D97-AF65-F5344CB8AC3E}">
        <p14:creationId xmlns:p14="http://schemas.microsoft.com/office/powerpoint/2010/main" val="39521639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84</a:t>
            </a:fld>
            <a:endParaRPr lang="en-US" dirty="0"/>
          </a:p>
        </p:txBody>
      </p:sp>
    </p:spTree>
    <p:extLst>
      <p:ext uri="{BB962C8B-B14F-4D97-AF65-F5344CB8AC3E}">
        <p14:creationId xmlns:p14="http://schemas.microsoft.com/office/powerpoint/2010/main" val="477487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6961690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85</a:t>
            </a:fld>
            <a:endParaRPr lang="en-US" dirty="0"/>
          </a:p>
        </p:txBody>
      </p:sp>
    </p:spTree>
    <p:extLst>
      <p:ext uri="{BB962C8B-B14F-4D97-AF65-F5344CB8AC3E}">
        <p14:creationId xmlns:p14="http://schemas.microsoft.com/office/powerpoint/2010/main" val="27280570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86</a:t>
            </a:fld>
            <a:endParaRPr lang="en-US" dirty="0"/>
          </a:p>
        </p:txBody>
      </p:sp>
    </p:spTree>
    <p:extLst>
      <p:ext uri="{BB962C8B-B14F-4D97-AF65-F5344CB8AC3E}">
        <p14:creationId xmlns:p14="http://schemas.microsoft.com/office/powerpoint/2010/main" val="25327547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87</a:t>
            </a:fld>
            <a:endParaRPr lang="en-US" dirty="0"/>
          </a:p>
        </p:txBody>
      </p:sp>
    </p:spTree>
    <p:extLst>
      <p:ext uri="{BB962C8B-B14F-4D97-AF65-F5344CB8AC3E}">
        <p14:creationId xmlns:p14="http://schemas.microsoft.com/office/powerpoint/2010/main" val="24948123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88</a:t>
            </a:fld>
            <a:endParaRPr lang="en-US" dirty="0"/>
          </a:p>
        </p:txBody>
      </p:sp>
    </p:spTree>
    <p:extLst>
      <p:ext uri="{BB962C8B-B14F-4D97-AF65-F5344CB8AC3E}">
        <p14:creationId xmlns:p14="http://schemas.microsoft.com/office/powerpoint/2010/main" val="32130959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89</a:t>
            </a:fld>
            <a:endParaRPr lang="en-US" dirty="0"/>
          </a:p>
        </p:txBody>
      </p:sp>
    </p:spTree>
    <p:extLst>
      <p:ext uri="{BB962C8B-B14F-4D97-AF65-F5344CB8AC3E}">
        <p14:creationId xmlns:p14="http://schemas.microsoft.com/office/powerpoint/2010/main" val="24257688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90</a:t>
            </a:fld>
            <a:endParaRPr lang="en-US" dirty="0"/>
          </a:p>
        </p:txBody>
      </p:sp>
    </p:spTree>
    <p:extLst>
      <p:ext uri="{BB962C8B-B14F-4D97-AF65-F5344CB8AC3E}">
        <p14:creationId xmlns:p14="http://schemas.microsoft.com/office/powerpoint/2010/main" val="9745372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91</a:t>
            </a:fld>
            <a:endParaRPr lang="en-US" dirty="0"/>
          </a:p>
        </p:txBody>
      </p:sp>
    </p:spTree>
    <p:extLst>
      <p:ext uri="{BB962C8B-B14F-4D97-AF65-F5344CB8AC3E}">
        <p14:creationId xmlns:p14="http://schemas.microsoft.com/office/powerpoint/2010/main" val="765125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92</a:t>
            </a:fld>
            <a:endParaRPr lang="en-US" dirty="0"/>
          </a:p>
        </p:txBody>
      </p:sp>
    </p:spTree>
    <p:extLst>
      <p:ext uri="{BB962C8B-B14F-4D97-AF65-F5344CB8AC3E}">
        <p14:creationId xmlns:p14="http://schemas.microsoft.com/office/powerpoint/2010/main" val="36438030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93</a:t>
            </a:fld>
            <a:endParaRPr lang="en-US" dirty="0"/>
          </a:p>
        </p:txBody>
      </p:sp>
    </p:spTree>
    <p:extLst>
      <p:ext uri="{BB962C8B-B14F-4D97-AF65-F5344CB8AC3E}">
        <p14:creationId xmlns:p14="http://schemas.microsoft.com/office/powerpoint/2010/main" val="30870848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94</a:t>
            </a:fld>
            <a:endParaRPr lang="en-US" dirty="0"/>
          </a:p>
        </p:txBody>
      </p:sp>
    </p:spTree>
    <p:extLst>
      <p:ext uri="{BB962C8B-B14F-4D97-AF65-F5344CB8AC3E}">
        <p14:creationId xmlns:p14="http://schemas.microsoft.com/office/powerpoint/2010/main" val="2499564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11190671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95</a:t>
            </a:fld>
            <a:endParaRPr lang="en-US" dirty="0"/>
          </a:p>
        </p:txBody>
      </p:sp>
    </p:spTree>
    <p:extLst>
      <p:ext uri="{BB962C8B-B14F-4D97-AF65-F5344CB8AC3E}">
        <p14:creationId xmlns:p14="http://schemas.microsoft.com/office/powerpoint/2010/main" val="36377310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96</a:t>
            </a:fld>
            <a:endParaRPr lang="en-US" dirty="0"/>
          </a:p>
        </p:txBody>
      </p:sp>
    </p:spTree>
    <p:extLst>
      <p:ext uri="{BB962C8B-B14F-4D97-AF65-F5344CB8AC3E}">
        <p14:creationId xmlns:p14="http://schemas.microsoft.com/office/powerpoint/2010/main" val="2960490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97</a:t>
            </a:fld>
            <a:endParaRPr lang="en-US" dirty="0"/>
          </a:p>
        </p:txBody>
      </p:sp>
    </p:spTree>
    <p:extLst>
      <p:ext uri="{BB962C8B-B14F-4D97-AF65-F5344CB8AC3E}">
        <p14:creationId xmlns:p14="http://schemas.microsoft.com/office/powerpoint/2010/main" val="20509550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98</a:t>
            </a:fld>
            <a:endParaRPr lang="en-US" dirty="0"/>
          </a:p>
        </p:txBody>
      </p:sp>
    </p:spTree>
    <p:extLst>
      <p:ext uri="{BB962C8B-B14F-4D97-AF65-F5344CB8AC3E}">
        <p14:creationId xmlns:p14="http://schemas.microsoft.com/office/powerpoint/2010/main" val="42658495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99</a:t>
            </a:fld>
            <a:endParaRPr lang="en-US" dirty="0"/>
          </a:p>
        </p:txBody>
      </p:sp>
    </p:spTree>
    <p:extLst>
      <p:ext uri="{BB962C8B-B14F-4D97-AF65-F5344CB8AC3E}">
        <p14:creationId xmlns:p14="http://schemas.microsoft.com/office/powerpoint/2010/main" val="21927148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100</a:t>
            </a:fld>
            <a:endParaRPr lang="en-US" dirty="0"/>
          </a:p>
        </p:txBody>
      </p:sp>
    </p:spTree>
    <p:extLst>
      <p:ext uri="{BB962C8B-B14F-4D97-AF65-F5344CB8AC3E}">
        <p14:creationId xmlns:p14="http://schemas.microsoft.com/office/powerpoint/2010/main" val="11095699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101</a:t>
            </a:fld>
            <a:endParaRPr lang="en-US" dirty="0"/>
          </a:p>
        </p:txBody>
      </p:sp>
    </p:spTree>
    <p:extLst>
      <p:ext uri="{BB962C8B-B14F-4D97-AF65-F5344CB8AC3E}">
        <p14:creationId xmlns:p14="http://schemas.microsoft.com/office/powerpoint/2010/main" val="2340749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102</a:t>
            </a:fld>
            <a:endParaRPr lang="en-US" dirty="0"/>
          </a:p>
        </p:txBody>
      </p:sp>
    </p:spTree>
    <p:extLst>
      <p:ext uri="{BB962C8B-B14F-4D97-AF65-F5344CB8AC3E}">
        <p14:creationId xmlns:p14="http://schemas.microsoft.com/office/powerpoint/2010/main" val="27342494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103</a:t>
            </a:fld>
            <a:endParaRPr lang="en-US" dirty="0"/>
          </a:p>
        </p:txBody>
      </p:sp>
    </p:spTree>
    <p:extLst>
      <p:ext uri="{BB962C8B-B14F-4D97-AF65-F5344CB8AC3E}">
        <p14:creationId xmlns:p14="http://schemas.microsoft.com/office/powerpoint/2010/main" val="6106733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104</a:t>
            </a:fld>
            <a:endParaRPr lang="en-US" dirty="0"/>
          </a:p>
        </p:txBody>
      </p:sp>
    </p:spTree>
    <p:extLst>
      <p:ext uri="{BB962C8B-B14F-4D97-AF65-F5344CB8AC3E}">
        <p14:creationId xmlns:p14="http://schemas.microsoft.com/office/powerpoint/2010/main" val="2644965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36993373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105</a:t>
            </a:fld>
            <a:endParaRPr lang="en-US" dirty="0"/>
          </a:p>
        </p:txBody>
      </p:sp>
    </p:spTree>
    <p:extLst>
      <p:ext uri="{BB962C8B-B14F-4D97-AF65-F5344CB8AC3E}">
        <p14:creationId xmlns:p14="http://schemas.microsoft.com/office/powerpoint/2010/main" val="26556640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106</a:t>
            </a:fld>
            <a:endParaRPr lang="en-US" dirty="0"/>
          </a:p>
        </p:txBody>
      </p:sp>
    </p:spTree>
    <p:extLst>
      <p:ext uri="{BB962C8B-B14F-4D97-AF65-F5344CB8AC3E}">
        <p14:creationId xmlns:p14="http://schemas.microsoft.com/office/powerpoint/2010/main" val="3394073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107</a:t>
            </a:fld>
            <a:endParaRPr lang="en-US" dirty="0"/>
          </a:p>
        </p:txBody>
      </p:sp>
    </p:spTree>
    <p:extLst>
      <p:ext uri="{BB962C8B-B14F-4D97-AF65-F5344CB8AC3E}">
        <p14:creationId xmlns:p14="http://schemas.microsoft.com/office/powerpoint/2010/main" val="34171210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108</a:t>
            </a:fld>
            <a:endParaRPr lang="en-US" dirty="0"/>
          </a:p>
        </p:txBody>
      </p:sp>
    </p:spTree>
    <p:extLst>
      <p:ext uri="{BB962C8B-B14F-4D97-AF65-F5344CB8AC3E}">
        <p14:creationId xmlns:p14="http://schemas.microsoft.com/office/powerpoint/2010/main" val="200893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109</a:t>
            </a:fld>
            <a:endParaRPr lang="en-US" dirty="0"/>
          </a:p>
        </p:txBody>
      </p:sp>
    </p:spTree>
    <p:extLst>
      <p:ext uri="{BB962C8B-B14F-4D97-AF65-F5344CB8AC3E}">
        <p14:creationId xmlns:p14="http://schemas.microsoft.com/office/powerpoint/2010/main" val="8092053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110</a:t>
            </a:fld>
            <a:endParaRPr lang="en-US" dirty="0"/>
          </a:p>
        </p:txBody>
      </p:sp>
    </p:spTree>
    <p:extLst>
      <p:ext uri="{BB962C8B-B14F-4D97-AF65-F5344CB8AC3E}">
        <p14:creationId xmlns:p14="http://schemas.microsoft.com/office/powerpoint/2010/main" val="10123647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111</a:t>
            </a:fld>
            <a:endParaRPr lang="en-US" dirty="0"/>
          </a:p>
        </p:txBody>
      </p:sp>
    </p:spTree>
    <p:extLst>
      <p:ext uri="{BB962C8B-B14F-4D97-AF65-F5344CB8AC3E}">
        <p14:creationId xmlns:p14="http://schemas.microsoft.com/office/powerpoint/2010/main" val="2086991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112</a:t>
            </a:fld>
            <a:endParaRPr lang="en-US" dirty="0"/>
          </a:p>
        </p:txBody>
      </p:sp>
    </p:spTree>
    <p:extLst>
      <p:ext uri="{BB962C8B-B14F-4D97-AF65-F5344CB8AC3E}">
        <p14:creationId xmlns:p14="http://schemas.microsoft.com/office/powerpoint/2010/main" val="2962288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113</a:t>
            </a:fld>
            <a:endParaRPr lang="en-US" dirty="0"/>
          </a:p>
        </p:txBody>
      </p:sp>
    </p:spTree>
    <p:extLst>
      <p:ext uri="{BB962C8B-B14F-4D97-AF65-F5344CB8AC3E}">
        <p14:creationId xmlns:p14="http://schemas.microsoft.com/office/powerpoint/2010/main" val="24845789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114</a:t>
            </a:fld>
            <a:endParaRPr lang="en-US" dirty="0"/>
          </a:p>
        </p:txBody>
      </p:sp>
    </p:spTree>
    <p:extLst>
      <p:ext uri="{BB962C8B-B14F-4D97-AF65-F5344CB8AC3E}">
        <p14:creationId xmlns:p14="http://schemas.microsoft.com/office/powerpoint/2010/main" val="207626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cap="all" spc="113"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32329"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932329"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485749" y="2776936"/>
            <a:ext cx="2172503"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485749" y="3834607"/>
            <a:ext cx="2172503"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928688"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1678782"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049816"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049816"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12170159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9143997" cy="6382327"/>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7.wmf"/></Relationships>
</file>

<file path=ppt/slides/_rels/slide76.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59.emf"/></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740155" y="2736502"/>
            <a:ext cx="4572000" cy="1384995"/>
          </a:xfrm>
          <a:prstGeom prst="rect">
            <a:avLst/>
          </a:prstGeom>
          <a:noFill/>
        </p:spPr>
        <p:txBody>
          <a:bodyPr wrap="square">
            <a:spAutoFit/>
          </a:bodyPr>
          <a:lstStyle/>
          <a:p>
            <a:pPr algn="ctr"/>
            <a:r>
              <a:rPr lang="en-US" sz="2800" i="0" u="none" strike="noStrike" baseline="0" dirty="0">
                <a:solidFill>
                  <a:srgbClr val="2A1A00"/>
                </a:solidFill>
                <a:latin typeface="Times New Roman" panose="02020603050405020304" pitchFamily="18" charset="0"/>
              </a:rPr>
              <a:t>MIPS INSTRUCTION EXECUTION</a:t>
            </a:r>
          </a:p>
          <a:p>
            <a:pPr algn="ctr" rtl="1"/>
            <a:r>
              <a:rPr lang="fa-IR" sz="2800" dirty="0">
                <a:solidFill>
                  <a:srgbClr val="2A1A00"/>
                </a:solidFill>
                <a:latin typeface="Times New Roman" panose="02020603050405020304" pitchFamily="18" charset="0"/>
              </a:rPr>
              <a:t>اجرای دستورات </a:t>
            </a:r>
            <a:r>
              <a:rPr lang="en-US" sz="2800" dirty="0">
                <a:solidFill>
                  <a:srgbClr val="2A1A00"/>
                </a:solidFill>
                <a:latin typeface="Times New Roman" panose="02020603050405020304" pitchFamily="18" charset="0"/>
              </a:rPr>
              <a:t>MIPS</a:t>
            </a:r>
            <a:endParaRPr lang="en-US" sz="4400" i="0" u="none" strike="noStrike" baseline="0" dirty="0">
              <a:solidFill>
                <a:srgbClr val="2A1A00"/>
              </a:solidFill>
              <a:latin typeface="Impact" panose="020B0806030902050204" pitchFamily="34" charset="0"/>
            </a:endParaRPr>
          </a:p>
        </p:txBody>
      </p:sp>
      <p:pic>
        <p:nvPicPr>
          <p:cNvPr id="16" name="Picture Placeholder 15">
            <a:extLst>
              <a:ext uri="{FF2B5EF4-FFF2-40B4-BE49-F238E27FC236}">
                <a16:creationId xmlns:a16="http://schemas.microsoft.com/office/drawing/2014/main" id="{5D556A58-34AF-B141-EEEA-116A3F7B3AAD}"/>
              </a:ext>
            </a:extLst>
          </p:cNvPr>
          <p:cNvPicPr>
            <a:picLocks noGrp="1" noChangeAspect="1"/>
          </p:cNvPicPr>
          <p:nvPr>
            <p:ph type="pic" sz="quarter" idx="12"/>
          </p:nvPr>
        </p:nvPicPr>
        <p:blipFill>
          <a:blip r:embed="rId2"/>
          <a:srcRect l="27778" r="27778"/>
          <a:stretch>
            <a:fillRect/>
          </a:stretch>
        </p:blipFill>
        <p:spPr/>
      </p:pic>
    </p:spTree>
    <p:extLst>
      <p:ext uri="{BB962C8B-B14F-4D97-AF65-F5344CB8AC3E}">
        <p14:creationId xmlns:p14="http://schemas.microsoft.com/office/powerpoint/2010/main" val="1067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2308324"/>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–use the program counter (PC) to read instruction address</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err="1">
                <a:solidFill>
                  <a:srgbClr val="2A1A00"/>
                </a:solidFill>
                <a:latin typeface="Arial" panose="020B0604020202020204" pitchFamily="34" charset="0"/>
                <a:cs typeface="B Nazanin" panose="00000400000000000000" pitchFamily="2" charset="-78"/>
              </a:rPr>
              <a:t>fetchthe</a:t>
            </a:r>
            <a:r>
              <a:rPr lang="en-US" sz="1800" b="0" i="0" u="none" strike="noStrike" baseline="0" dirty="0">
                <a:solidFill>
                  <a:srgbClr val="2A1A00"/>
                </a:solidFill>
                <a:latin typeface="Arial" panose="020B0604020202020204" pitchFamily="34" charset="0"/>
                <a:cs typeface="B Nazanin" panose="00000400000000000000" pitchFamily="2" charset="-78"/>
              </a:rPr>
              <a:t> instruction from memory and increment PC</a:t>
            </a:r>
          </a:p>
          <a:p>
            <a:r>
              <a:rPr lang="en-US" sz="1800" b="0" i="0" u="none" strike="noStrike" baseline="0" dirty="0">
                <a:solidFill>
                  <a:srgbClr val="2A1A00"/>
                </a:solidFill>
                <a:latin typeface="Arial" panose="020B0604020202020204" pitchFamily="34" charset="0"/>
                <a:cs typeface="B Nazanin" panose="00000400000000000000" pitchFamily="2" charset="-78"/>
              </a:rPr>
              <a:t>–use fields of the instruction to select registers to read</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err="1">
                <a:solidFill>
                  <a:srgbClr val="2A1A00"/>
                </a:solidFill>
                <a:latin typeface="Arial" panose="020B0604020202020204" pitchFamily="34" charset="0"/>
                <a:cs typeface="B Nazanin" panose="00000400000000000000" pitchFamily="2" charset="-78"/>
              </a:rPr>
              <a:t>executedepending</a:t>
            </a:r>
            <a:r>
              <a:rPr lang="en-US" sz="1800" b="0" i="0" u="none" strike="noStrike" baseline="0" dirty="0">
                <a:solidFill>
                  <a:srgbClr val="2A1A00"/>
                </a:solidFill>
                <a:latin typeface="Arial" panose="020B0604020202020204" pitchFamily="34" charset="0"/>
                <a:cs typeface="B Nazanin" panose="00000400000000000000" pitchFamily="2" charset="-78"/>
              </a:rPr>
              <a:t> on the instruction</a:t>
            </a:r>
          </a:p>
          <a:p>
            <a:r>
              <a:rPr lang="en-US" sz="1800" b="0" i="0" u="none" strike="noStrike" baseline="0" dirty="0">
                <a:solidFill>
                  <a:srgbClr val="2A1A00"/>
                </a:solidFill>
                <a:latin typeface="Arial" panose="020B0604020202020204" pitchFamily="34" charset="0"/>
                <a:cs typeface="B Nazanin" panose="00000400000000000000" pitchFamily="2" charset="-78"/>
              </a:rPr>
              <a:t>–repeat…</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308324"/>
          </a:xfrm>
          <a:prstGeom prst="rect">
            <a:avLst/>
          </a:prstGeom>
          <a:noFill/>
        </p:spPr>
        <p:txBody>
          <a:bodyPr wrap="square" rtlCol="0">
            <a:spAutoFit/>
          </a:bodyPr>
          <a:lstStyle/>
          <a:p>
            <a:pPr algn="r" rtl="1"/>
            <a:r>
              <a:rPr lang="fa-IR" dirty="0">
                <a:cs typeface="B Nazanin" panose="00000400000000000000" pitchFamily="2" charset="-78"/>
              </a:rPr>
              <a:t>• نمای انتزاعی سطح بالا از واکشی/اجرای اجرا</a:t>
            </a:r>
          </a:p>
          <a:p>
            <a:pPr algn="r" rtl="1"/>
            <a:r>
              <a:rPr lang="fa-IR" dirty="0">
                <a:cs typeface="B Nazanin" panose="00000400000000000000" pitchFamily="2" charset="-78"/>
              </a:rPr>
              <a:t>-از شمارنده برنامه (</a:t>
            </a:r>
            <a:r>
              <a:rPr lang="en-US" dirty="0">
                <a:cs typeface="B Nazanin" panose="00000400000000000000" pitchFamily="2" charset="-78"/>
              </a:rPr>
              <a:t>PC) </a:t>
            </a:r>
            <a:r>
              <a:rPr lang="fa-IR" dirty="0">
                <a:cs typeface="B Nazanin" panose="00000400000000000000" pitchFamily="2" charset="-78"/>
              </a:rPr>
              <a:t>برای خواندن آدرس دستورالعمل استفاده کنید</a:t>
            </a:r>
          </a:p>
          <a:p>
            <a:pPr algn="r" rtl="1"/>
            <a:r>
              <a:rPr lang="fa-IR" dirty="0">
                <a:cs typeface="B Nazanin" panose="00000400000000000000" pitchFamily="2" charset="-78"/>
              </a:rPr>
              <a:t>-دستورالعمل را از حافظه و رایانه شخصی افزایش دهید</a:t>
            </a:r>
          </a:p>
          <a:p>
            <a:pPr algn="r" rtl="1"/>
            <a:r>
              <a:rPr lang="fa-IR" dirty="0">
                <a:cs typeface="B Nazanin" panose="00000400000000000000" pitchFamily="2" charset="-78"/>
              </a:rPr>
              <a:t>-از فیلدهای دستورالعمل برای انتخاب رجیسترها برای خواندن استفاده کنید</a:t>
            </a:r>
          </a:p>
          <a:p>
            <a:pPr algn="r" rtl="1"/>
            <a:r>
              <a:rPr lang="fa-IR" dirty="0">
                <a:cs typeface="B Nazanin" panose="00000400000000000000" pitchFamily="2" charset="-78"/>
              </a:rPr>
              <a:t>- اجرا بسته به دستورالعمل</a:t>
            </a:r>
          </a:p>
          <a:p>
            <a:pPr algn="r" rtl="1"/>
            <a:r>
              <a:rPr lang="fa-IR" dirty="0">
                <a:cs typeface="B Nazanin" panose="00000400000000000000" pitchFamily="2" charset="-78"/>
              </a:rPr>
              <a:t>-تکرار…</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IMPLEMENTING MIPS: THE FETCH/EXECUTE CYCLE</a:t>
            </a:r>
          </a:p>
          <a:p>
            <a:pPr algn="ctr" rtl="1"/>
            <a:r>
              <a:rPr lang="fa-IR" dirty="0">
                <a:cs typeface="B Nazanin" panose="00000400000000000000" pitchFamily="2" charset="-78"/>
              </a:rPr>
              <a:t>پیاده سازی </a:t>
            </a:r>
            <a:r>
              <a:rPr lang="en-US" dirty="0">
                <a:cs typeface="B Nazanin" panose="00000400000000000000" pitchFamily="2" charset="-78"/>
              </a:rPr>
              <a:t>MIPS: </a:t>
            </a:r>
            <a:r>
              <a:rPr lang="fa-IR" dirty="0">
                <a:cs typeface="B Nazanin" panose="00000400000000000000" pitchFamily="2" charset="-78"/>
              </a:rPr>
              <a:t>چرخه </a:t>
            </a:r>
            <a:r>
              <a:rPr lang="en-US" dirty="0">
                <a:cs typeface="B Nazanin" panose="00000400000000000000" pitchFamily="2" charset="-78"/>
              </a:rPr>
              <a:t>FETCH/EXECUTE</a:t>
            </a:r>
          </a:p>
        </p:txBody>
      </p:sp>
    </p:spTree>
    <p:extLst>
      <p:ext uri="{BB962C8B-B14F-4D97-AF65-F5344CB8AC3E}">
        <p14:creationId xmlns:p14="http://schemas.microsoft.com/office/powerpoint/2010/main" val="31268882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A1BCE-E8B3-0D56-E529-B0F93F96E14E}"/>
              </a:ext>
            </a:extLst>
          </p:cNvPr>
          <p:cNvPicPr>
            <a:picLocks noChangeAspect="1"/>
          </p:cNvPicPr>
          <p:nvPr/>
        </p:nvPicPr>
        <p:blipFill>
          <a:blip r:embed="rId3"/>
          <a:stretch>
            <a:fillRect/>
          </a:stretch>
        </p:blipFill>
        <p:spPr>
          <a:xfrm>
            <a:off x="0" y="129642"/>
            <a:ext cx="9144000" cy="5809733"/>
          </a:xfrm>
          <a:prstGeom prst="rect">
            <a:avLst/>
          </a:prstGeom>
        </p:spPr>
      </p:pic>
    </p:spTree>
    <p:extLst>
      <p:ext uri="{BB962C8B-B14F-4D97-AF65-F5344CB8AC3E}">
        <p14:creationId xmlns:p14="http://schemas.microsoft.com/office/powerpoint/2010/main" val="39380333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15F723-9C95-2D32-F58C-52E31FBD22FD}"/>
              </a:ext>
            </a:extLst>
          </p:cNvPr>
          <p:cNvPicPr>
            <a:picLocks noChangeAspect="1"/>
          </p:cNvPicPr>
          <p:nvPr/>
        </p:nvPicPr>
        <p:blipFill>
          <a:blip r:embed="rId3"/>
          <a:stretch>
            <a:fillRect/>
          </a:stretch>
        </p:blipFill>
        <p:spPr>
          <a:xfrm>
            <a:off x="0" y="10532"/>
            <a:ext cx="9144000" cy="5807546"/>
          </a:xfrm>
          <a:prstGeom prst="rect">
            <a:avLst/>
          </a:prstGeom>
        </p:spPr>
      </p:pic>
    </p:spTree>
    <p:extLst>
      <p:ext uri="{BB962C8B-B14F-4D97-AF65-F5344CB8AC3E}">
        <p14:creationId xmlns:p14="http://schemas.microsoft.com/office/powerpoint/2010/main" val="20859871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3D455-9009-7AD1-B71D-B5C6242C7F72}"/>
              </a:ext>
            </a:extLst>
          </p:cNvPr>
          <p:cNvPicPr>
            <a:picLocks noChangeAspect="1"/>
          </p:cNvPicPr>
          <p:nvPr/>
        </p:nvPicPr>
        <p:blipFill>
          <a:blip r:embed="rId3"/>
          <a:stretch>
            <a:fillRect/>
          </a:stretch>
        </p:blipFill>
        <p:spPr>
          <a:xfrm>
            <a:off x="-1" y="213701"/>
            <a:ext cx="9144001" cy="5953834"/>
          </a:xfrm>
          <a:prstGeom prst="rect">
            <a:avLst/>
          </a:prstGeom>
        </p:spPr>
      </p:pic>
    </p:spTree>
    <p:extLst>
      <p:ext uri="{BB962C8B-B14F-4D97-AF65-F5344CB8AC3E}">
        <p14:creationId xmlns:p14="http://schemas.microsoft.com/office/powerpoint/2010/main" val="23397228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4A49CB-50D7-6EE4-F00D-F2D89D21199D}"/>
              </a:ext>
            </a:extLst>
          </p:cNvPr>
          <p:cNvPicPr>
            <a:picLocks noChangeAspect="1"/>
          </p:cNvPicPr>
          <p:nvPr/>
        </p:nvPicPr>
        <p:blipFill>
          <a:blip r:embed="rId3"/>
          <a:stretch>
            <a:fillRect/>
          </a:stretch>
        </p:blipFill>
        <p:spPr>
          <a:xfrm>
            <a:off x="0" y="0"/>
            <a:ext cx="9144000" cy="5935080"/>
          </a:xfrm>
          <a:prstGeom prst="rect">
            <a:avLst/>
          </a:prstGeom>
        </p:spPr>
      </p:pic>
    </p:spTree>
    <p:extLst>
      <p:ext uri="{BB962C8B-B14F-4D97-AF65-F5344CB8AC3E}">
        <p14:creationId xmlns:p14="http://schemas.microsoft.com/office/powerpoint/2010/main" val="4080517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D4EDA6-F620-2C75-3939-0A36288FF5E3}"/>
              </a:ext>
            </a:extLst>
          </p:cNvPr>
          <p:cNvPicPr>
            <a:picLocks noChangeAspect="1"/>
          </p:cNvPicPr>
          <p:nvPr/>
        </p:nvPicPr>
        <p:blipFill>
          <a:blip r:embed="rId3"/>
          <a:stretch>
            <a:fillRect/>
          </a:stretch>
        </p:blipFill>
        <p:spPr>
          <a:xfrm>
            <a:off x="0" y="272577"/>
            <a:ext cx="9144000" cy="6137490"/>
          </a:xfrm>
          <a:prstGeom prst="rect">
            <a:avLst/>
          </a:prstGeom>
        </p:spPr>
      </p:pic>
    </p:spTree>
    <p:extLst>
      <p:ext uri="{BB962C8B-B14F-4D97-AF65-F5344CB8AC3E}">
        <p14:creationId xmlns:p14="http://schemas.microsoft.com/office/powerpoint/2010/main" val="36266688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E58DE0-46F2-7B0F-464B-BF8414F0A9A2}"/>
              </a:ext>
            </a:extLst>
          </p:cNvPr>
          <p:cNvPicPr>
            <a:picLocks noChangeAspect="1"/>
          </p:cNvPicPr>
          <p:nvPr/>
        </p:nvPicPr>
        <p:blipFill>
          <a:blip r:embed="rId3"/>
          <a:stretch>
            <a:fillRect/>
          </a:stretch>
        </p:blipFill>
        <p:spPr>
          <a:xfrm>
            <a:off x="0" y="0"/>
            <a:ext cx="9144000" cy="6204857"/>
          </a:xfrm>
          <a:prstGeom prst="rect">
            <a:avLst/>
          </a:prstGeom>
        </p:spPr>
      </p:pic>
    </p:spTree>
    <p:extLst>
      <p:ext uri="{BB962C8B-B14F-4D97-AF65-F5344CB8AC3E}">
        <p14:creationId xmlns:p14="http://schemas.microsoft.com/office/powerpoint/2010/main" val="27703362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3693319"/>
          </a:xfrm>
          <a:prstGeom prst="rect">
            <a:avLst/>
          </a:prstGeom>
          <a:noFill/>
        </p:spPr>
        <p:txBody>
          <a:bodyPr wrap="square" rtlCol="0">
            <a:spAutoFit/>
          </a:bodyPr>
          <a:lstStyle/>
          <a:p>
            <a:r>
              <a:rPr lang="en-US" sz="1800" b="0" i="1" u="none" strike="noStrike" baseline="0" dirty="0">
                <a:solidFill>
                  <a:srgbClr val="585858"/>
                </a:solidFill>
                <a:latin typeface="Times New Roman" panose="02020603050405020304" pitchFamily="18" charset="0"/>
                <a:cs typeface="B Nazanin" panose="00000400000000000000" pitchFamily="2" charset="-78"/>
              </a:rPr>
              <a:t>How many cycles will it take to execute this code?</a:t>
            </a:r>
          </a:p>
          <a:p>
            <a:r>
              <a:rPr lang="en-US" sz="1800" b="0" i="0" u="none" strike="noStrike" baseline="0" dirty="0" err="1">
                <a:solidFill>
                  <a:srgbClr val="585858"/>
                </a:solidFill>
                <a:latin typeface="Courier New" panose="02070309020205020404" pitchFamily="49" charset="0"/>
                <a:cs typeface="B Nazanin" panose="00000400000000000000" pitchFamily="2" charset="-78"/>
              </a:rPr>
              <a:t>lw</a:t>
            </a:r>
            <a:r>
              <a:rPr lang="en-US" sz="1800" b="0" i="0" u="none" strike="noStrike" baseline="0" dirty="0">
                <a:solidFill>
                  <a:srgbClr val="585858"/>
                </a:solidFill>
                <a:latin typeface="Courier New" panose="02070309020205020404" pitchFamily="49" charset="0"/>
                <a:cs typeface="B Nazanin" panose="00000400000000000000" pitchFamily="2" charset="-78"/>
              </a:rPr>
              <a:t> $t2, 0($t3)</a:t>
            </a:r>
          </a:p>
          <a:p>
            <a:r>
              <a:rPr lang="en-US" sz="1800" b="0" i="0" u="none" strike="noStrike" baseline="0" dirty="0" err="1">
                <a:solidFill>
                  <a:srgbClr val="585858"/>
                </a:solidFill>
                <a:latin typeface="Courier New" panose="02070309020205020404" pitchFamily="49" charset="0"/>
                <a:cs typeface="B Nazanin" panose="00000400000000000000" pitchFamily="2" charset="-78"/>
              </a:rPr>
              <a:t>lw</a:t>
            </a:r>
            <a:r>
              <a:rPr lang="en-US" sz="1800" b="0" i="0" u="none" strike="noStrike" baseline="0" dirty="0">
                <a:solidFill>
                  <a:srgbClr val="585858"/>
                </a:solidFill>
                <a:latin typeface="Courier New" panose="02070309020205020404" pitchFamily="49" charset="0"/>
                <a:cs typeface="B Nazanin" panose="00000400000000000000" pitchFamily="2" charset="-78"/>
              </a:rPr>
              <a:t> $t3, 4($t3)</a:t>
            </a:r>
          </a:p>
          <a:p>
            <a:r>
              <a:rPr lang="en-US" sz="1800" b="0" i="0" u="none" strike="noStrike" baseline="0" dirty="0" err="1">
                <a:solidFill>
                  <a:srgbClr val="585858"/>
                </a:solidFill>
                <a:latin typeface="Courier New" panose="02070309020205020404" pitchFamily="49" charset="0"/>
                <a:cs typeface="B Nazanin" panose="00000400000000000000" pitchFamily="2" charset="-78"/>
              </a:rPr>
              <a:t>beq</a:t>
            </a:r>
            <a:r>
              <a:rPr lang="en-US" sz="1800" b="0" i="0" u="none" strike="noStrike" baseline="0" dirty="0">
                <a:solidFill>
                  <a:srgbClr val="585858"/>
                </a:solidFill>
                <a:latin typeface="Courier New" panose="02070309020205020404" pitchFamily="49" charset="0"/>
                <a:cs typeface="B Nazanin" panose="00000400000000000000" pitchFamily="2" charset="-78"/>
              </a:rPr>
              <a:t> $t2, $t3, Label #assume not equal</a:t>
            </a:r>
          </a:p>
          <a:p>
            <a:r>
              <a:rPr lang="en-US" sz="1800" b="0" i="0" u="none" strike="noStrike" baseline="0" dirty="0">
                <a:solidFill>
                  <a:srgbClr val="585858"/>
                </a:solidFill>
                <a:latin typeface="Courier New" panose="02070309020205020404" pitchFamily="49" charset="0"/>
                <a:cs typeface="B Nazanin" panose="00000400000000000000" pitchFamily="2" charset="-78"/>
              </a:rPr>
              <a:t>add $t5, $t2, $t3</a:t>
            </a:r>
          </a:p>
          <a:p>
            <a:r>
              <a:rPr lang="en-US" sz="1800" b="0" i="0" u="none" strike="noStrike" baseline="0" dirty="0" err="1">
                <a:solidFill>
                  <a:srgbClr val="585858"/>
                </a:solidFill>
                <a:latin typeface="Courier New" panose="02070309020205020404" pitchFamily="49" charset="0"/>
                <a:cs typeface="B Nazanin" panose="00000400000000000000" pitchFamily="2" charset="-78"/>
              </a:rPr>
              <a:t>sw</a:t>
            </a:r>
            <a:r>
              <a:rPr lang="en-US" sz="1800" b="0" i="0" u="none" strike="noStrike" baseline="0" dirty="0">
                <a:solidFill>
                  <a:srgbClr val="585858"/>
                </a:solidFill>
                <a:latin typeface="Courier New" panose="02070309020205020404" pitchFamily="49" charset="0"/>
                <a:cs typeface="B Nazanin" panose="00000400000000000000" pitchFamily="2" charset="-78"/>
              </a:rPr>
              <a:t> $t5, 8($t3)</a:t>
            </a:r>
          </a:p>
          <a:p>
            <a:r>
              <a:rPr lang="en-US" sz="1800" b="0" i="0" u="none" strike="noStrike" baseline="0" dirty="0">
                <a:solidFill>
                  <a:srgbClr val="585858"/>
                </a:solidFill>
                <a:latin typeface="Courier New" panose="02070309020205020404" pitchFamily="49" charset="0"/>
                <a:cs typeface="B Nazanin" panose="00000400000000000000" pitchFamily="2" charset="-78"/>
              </a:rPr>
              <a:t>Label:...</a:t>
            </a:r>
          </a:p>
          <a:p>
            <a:r>
              <a:rPr lang="en-US" sz="1800" b="0" i="1" u="none" strike="noStrike" baseline="0" dirty="0">
                <a:solidFill>
                  <a:srgbClr val="585858"/>
                </a:solidFill>
                <a:latin typeface="Times New Roman" panose="02020603050405020304" pitchFamily="18" charset="0"/>
                <a:cs typeface="B Nazanin" panose="00000400000000000000" pitchFamily="2" charset="-78"/>
              </a:rPr>
              <a:t>What is going on during the 8th cycle of execution?</a:t>
            </a:r>
            <a:endParaRPr lang="en-US" sz="1800" b="0" i="0" u="none" strike="noStrike" baseline="0" dirty="0">
              <a:solidFill>
                <a:srgbClr val="585858"/>
              </a:solidFill>
              <a:latin typeface="Times New Roman" panose="02020603050405020304" pitchFamily="18" charset="0"/>
              <a:cs typeface="B Nazanin" panose="00000400000000000000" pitchFamily="2" charset="-78"/>
            </a:endParaRPr>
          </a:p>
          <a:p>
            <a:r>
              <a:rPr lang="en-US" sz="1800" b="0" i="1" u="none" strike="noStrike" baseline="0" dirty="0">
                <a:solidFill>
                  <a:srgbClr val="585858"/>
                </a:solidFill>
                <a:latin typeface="Times New Roman" panose="02020603050405020304" pitchFamily="18" charset="0"/>
                <a:cs typeface="B Nazanin" panose="00000400000000000000" pitchFamily="2" charset="-78"/>
              </a:rPr>
              <a:t>In what cycle does the actual addition of $t2 and $t3 takes place?</a:t>
            </a:r>
            <a:endParaRPr lang="en-US" sz="1800" b="0" i="0" u="none" strike="noStrike" baseline="0" dirty="0">
              <a:solidFill>
                <a:srgbClr val="585858"/>
              </a:solidFill>
              <a:latin typeface="Times New Roman" panose="02020603050405020304" pitchFamily="18" charset="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2031325"/>
          </a:xfrm>
          <a:prstGeom prst="rect">
            <a:avLst/>
          </a:prstGeom>
          <a:noFill/>
        </p:spPr>
        <p:txBody>
          <a:bodyPr wrap="square" rtlCol="0">
            <a:spAutoFit/>
          </a:bodyPr>
          <a:lstStyle/>
          <a:p>
            <a:pPr algn="r" rtl="1"/>
            <a:r>
              <a:rPr lang="fa-IR" dirty="0">
                <a:cs typeface="B Nazanin" panose="00000400000000000000" pitchFamily="2" charset="-78"/>
              </a:rPr>
              <a:t>اجرای این کد چند سیکل طول می کشد؟</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fa-IR" dirty="0">
                <a:cs typeface="B Nazanin" panose="00000400000000000000" pitchFamily="2" charset="-78"/>
              </a:rPr>
              <a:t>در دوره هشتم اجرا چه می گذرد؟</a:t>
            </a:r>
          </a:p>
          <a:p>
            <a:pPr algn="r" rtl="1"/>
            <a:r>
              <a:rPr lang="fa-IR" dirty="0">
                <a:cs typeface="B Nazanin" panose="00000400000000000000" pitchFamily="2" charset="-78"/>
              </a:rPr>
              <a:t>جمع واقعی $</a:t>
            </a:r>
            <a:r>
              <a:rPr lang="en-US" dirty="0">
                <a:cs typeface="B Nazanin" panose="00000400000000000000" pitchFamily="2" charset="-78"/>
              </a:rPr>
              <a:t>t2 </a:t>
            </a:r>
            <a:r>
              <a:rPr lang="fa-IR" dirty="0">
                <a:cs typeface="B Nazanin" panose="00000400000000000000" pitchFamily="2" charset="-78"/>
              </a:rPr>
              <a:t>و $</a:t>
            </a:r>
            <a:r>
              <a:rPr lang="en-US" dirty="0">
                <a:cs typeface="B Nazanin" panose="00000400000000000000" pitchFamily="2" charset="-78"/>
              </a:rPr>
              <a:t>t3 </a:t>
            </a:r>
            <a:r>
              <a:rPr lang="fa-IR" dirty="0">
                <a:cs typeface="B Nazanin" panose="00000400000000000000" pitchFamily="2" charset="-78"/>
              </a:rPr>
              <a:t>در چه چرخه ای اتفاق می افتد؟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9458" cy="415396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SIMPLE QUESTIONS</a:t>
            </a:r>
            <a:endParaRPr lang="en-US" dirty="0">
              <a:cs typeface="B Nazanin" panose="00000400000000000000" pitchFamily="2" charset="-78"/>
            </a:endParaRPr>
          </a:p>
        </p:txBody>
      </p:sp>
      <p:grpSp>
        <p:nvGrpSpPr>
          <p:cNvPr id="2" name="Group 3">
            <a:extLst>
              <a:ext uri="{FF2B5EF4-FFF2-40B4-BE49-F238E27FC236}">
                <a16:creationId xmlns:a16="http://schemas.microsoft.com/office/drawing/2014/main" id="{4FDA35E3-E48F-2C04-529E-7CA06A621B45}"/>
              </a:ext>
            </a:extLst>
          </p:cNvPr>
          <p:cNvGrpSpPr>
            <a:grpSpLocks/>
          </p:cNvGrpSpPr>
          <p:nvPr/>
        </p:nvGrpSpPr>
        <p:grpSpPr bwMode="auto">
          <a:xfrm>
            <a:off x="1118682" y="5526218"/>
            <a:ext cx="6738937" cy="236538"/>
            <a:chOff x="781" y="3359"/>
            <a:chExt cx="4245" cy="149"/>
          </a:xfrm>
        </p:grpSpPr>
        <p:grpSp>
          <p:nvGrpSpPr>
            <p:cNvPr id="3" name="Group 4">
              <a:extLst>
                <a:ext uri="{FF2B5EF4-FFF2-40B4-BE49-F238E27FC236}">
                  <a16:creationId xmlns:a16="http://schemas.microsoft.com/office/drawing/2014/main" id="{DD07B562-7FEF-E05C-ADA6-D57E3DB2E33C}"/>
                </a:ext>
              </a:extLst>
            </p:cNvPr>
            <p:cNvGrpSpPr>
              <a:grpSpLocks/>
            </p:cNvGrpSpPr>
            <p:nvPr/>
          </p:nvGrpSpPr>
          <p:grpSpPr bwMode="auto">
            <a:xfrm>
              <a:off x="781" y="3359"/>
              <a:ext cx="1405" cy="149"/>
              <a:chOff x="781" y="3359"/>
              <a:chExt cx="1405" cy="149"/>
            </a:xfrm>
          </p:grpSpPr>
          <p:grpSp>
            <p:nvGrpSpPr>
              <p:cNvPr id="106" name="Group 5">
                <a:extLst>
                  <a:ext uri="{FF2B5EF4-FFF2-40B4-BE49-F238E27FC236}">
                    <a16:creationId xmlns:a16="http://schemas.microsoft.com/office/drawing/2014/main" id="{19C7C816-06D6-DC17-D467-DCAE1C2C4CF0}"/>
                  </a:ext>
                </a:extLst>
              </p:cNvPr>
              <p:cNvGrpSpPr>
                <a:grpSpLocks/>
              </p:cNvGrpSpPr>
              <p:nvPr/>
            </p:nvGrpSpPr>
            <p:grpSpPr bwMode="auto">
              <a:xfrm>
                <a:off x="781" y="3359"/>
                <a:ext cx="174" cy="149"/>
                <a:chOff x="781" y="3359"/>
                <a:chExt cx="174" cy="149"/>
              </a:xfrm>
            </p:grpSpPr>
            <p:sp>
              <p:nvSpPr>
                <p:cNvPr id="149" name="Line 6">
                  <a:extLst>
                    <a:ext uri="{FF2B5EF4-FFF2-40B4-BE49-F238E27FC236}">
                      <a16:creationId xmlns:a16="http://schemas.microsoft.com/office/drawing/2014/main" id="{DD796325-D5FA-0571-CA01-CF39B0B36FC9}"/>
                    </a:ext>
                  </a:extLst>
                </p:cNvPr>
                <p:cNvSpPr>
                  <a:spLocks noChangeShapeType="1"/>
                </p:cNvSpPr>
                <p:nvPr/>
              </p:nvSpPr>
              <p:spPr bwMode="auto">
                <a:xfrm flipV="1">
                  <a:off x="781"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50" name="Line 7">
                  <a:extLst>
                    <a:ext uri="{FF2B5EF4-FFF2-40B4-BE49-F238E27FC236}">
                      <a16:creationId xmlns:a16="http://schemas.microsoft.com/office/drawing/2014/main" id="{A5804C40-0A0B-D43F-C87E-A1FC60EEF3ED}"/>
                    </a:ext>
                  </a:extLst>
                </p:cNvPr>
                <p:cNvSpPr>
                  <a:spLocks noChangeShapeType="1"/>
                </p:cNvSpPr>
                <p:nvPr/>
              </p:nvSpPr>
              <p:spPr bwMode="auto">
                <a:xfrm>
                  <a:off x="786"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51" name="Line 8">
                  <a:extLst>
                    <a:ext uri="{FF2B5EF4-FFF2-40B4-BE49-F238E27FC236}">
                      <a16:creationId xmlns:a16="http://schemas.microsoft.com/office/drawing/2014/main" id="{B15EC0A4-991C-9E20-EF92-7765396DEA63}"/>
                    </a:ext>
                  </a:extLst>
                </p:cNvPr>
                <p:cNvSpPr>
                  <a:spLocks noChangeShapeType="1"/>
                </p:cNvSpPr>
                <p:nvPr/>
              </p:nvSpPr>
              <p:spPr bwMode="auto">
                <a:xfrm>
                  <a:off x="868"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52" name="Line 9">
                  <a:extLst>
                    <a:ext uri="{FF2B5EF4-FFF2-40B4-BE49-F238E27FC236}">
                      <a16:creationId xmlns:a16="http://schemas.microsoft.com/office/drawing/2014/main" id="{A4378727-6CAF-8E24-C0C3-23241ABD7080}"/>
                    </a:ext>
                  </a:extLst>
                </p:cNvPr>
                <p:cNvSpPr>
                  <a:spLocks noChangeShapeType="1"/>
                </p:cNvSpPr>
                <p:nvPr/>
              </p:nvSpPr>
              <p:spPr bwMode="auto">
                <a:xfrm>
                  <a:off x="873"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53" name="Line 10">
                  <a:extLst>
                    <a:ext uri="{FF2B5EF4-FFF2-40B4-BE49-F238E27FC236}">
                      <a16:creationId xmlns:a16="http://schemas.microsoft.com/office/drawing/2014/main" id="{EC98C6F2-C733-F09F-8380-741B8ADE973E}"/>
                    </a:ext>
                  </a:extLst>
                </p:cNvPr>
                <p:cNvSpPr>
                  <a:spLocks noChangeShapeType="1"/>
                </p:cNvSpPr>
                <p:nvPr/>
              </p:nvSpPr>
              <p:spPr bwMode="auto">
                <a:xfrm>
                  <a:off x="955"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07" name="Group 11">
                <a:extLst>
                  <a:ext uri="{FF2B5EF4-FFF2-40B4-BE49-F238E27FC236}">
                    <a16:creationId xmlns:a16="http://schemas.microsoft.com/office/drawing/2014/main" id="{A22C9B88-7E9D-A5A9-9E6E-D52A0233A324}"/>
                  </a:ext>
                </a:extLst>
              </p:cNvPr>
              <p:cNvGrpSpPr>
                <a:grpSpLocks/>
              </p:cNvGrpSpPr>
              <p:nvPr/>
            </p:nvGrpSpPr>
            <p:grpSpPr bwMode="auto">
              <a:xfrm>
                <a:off x="955" y="3359"/>
                <a:ext cx="173" cy="149"/>
                <a:chOff x="955" y="3359"/>
                <a:chExt cx="173" cy="149"/>
              </a:xfrm>
            </p:grpSpPr>
            <p:sp>
              <p:nvSpPr>
                <p:cNvPr id="144" name="Line 12">
                  <a:extLst>
                    <a:ext uri="{FF2B5EF4-FFF2-40B4-BE49-F238E27FC236}">
                      <a16:creationId xmlns:a16="http://schemas.microsoft.com/office/drawing/2014/main" id="{59679E0F-00CF-CD8B-3293-2780A5CD389D}"/>
                    </a:ext>
                  </a:extLst>
                </p:cNvPr>
                <p:cNvSpPr>
                  <a:spLocks noChangeShapeType="1"/>
                </p:cNvSpPr>
                <p:nvPr/>
              </p:nvSpPr>
              <p:spPr bwMode="auto">
                <a:xfrm flipV="1">
                  <a:off x="955"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45" name="Line 13">
                  <a:extLst>
                    <a:ext uri="{FF2B5EF4-FFF2-40B4-BE49-F238E27FC236}">
                      <a16:creationId xmlns:a16="http://schemas.microsoft.com/office/drawing/2014/main" id="{5C0ABA91-30D3-8DA6-D05A-F9D9A45F58A7}"/>
                    </a:ext>
                  </a:extLst>
                </p:cNvPr>
                <p:cNvSpPr>
                  <a:spLocks noChangeShapeType="1"/>
                </p:cNvSpPr>
                <p:nvPr/>
              </p:nvSpPr>
              <p:spPr bwMode="auto">
                <a:xfrm>
                  <a:off x="960"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46" name="Line 14">
                  <a:extLst>
                    <a:ext uri="{FF2B5EF4-FFF2-40B4-BE49-F238E27FC236}">
                      <a16:creationId xmlns:a16="http://schemas.microsoft.com/office/drawing/2014/main" id="{C640AB4A-7B4C-3F7D-B65E-03C6ED4CAE59}"/>
                    </a:ext>
                  </a:extLst>
                </p:cNvPr>
                <p:cNvSpPr>
                  <a:spLocks noChangeShapeType="1"/>
                </p:cNvSpPr>
                <p:nvPr/>
              </p:nvSpPr>
              <p:spPr bwMode="auto">
                <a:xfrm>
                  <a:off x="1042"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47" name="Line 15">
                  <a:extLst>
                    <a:ext uri="{FF2B5EF4-FFF2-40B4-BE49-F238E27FC236}">
                      <a16:creationId xmlns:a16="http://schemas.microsoft.com/office/drawing/2014/main" id="{60E3EAB8-AD6C-7CAD-3ACE-0F3F7E2A74C7}"/>
                    </a:ext>
                  </a:extLst>
                </p:cNvPr>
                <p:cNvSpPr>
                  <a:spLocks noChangeShapeType="1"/>
                </p:cNvSpPr>
                <p:nvPr/>
              </p:nvSpPr>
              <p:spPr bwMode="auto">
                <a:xfrm>
                  <a:off x="1047" y="3504"/>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48" name="Line 16">
                  <a:extLst>
                    <a:ext uri="{FF2B5EF4-FFF2-40B4-BE49-F238E27FC236}">
                      <a16:creationId xmlns:a16="http://schemas.microsoft.com/office/drawing/2014/main" id="{70276110-58D7-3E94-9085-AFA3A4F42FC7}"/>
                    </a:ext>
                  </a:extLst>
                </p:cNvPr>
                <p:cNvSpPr>
                  <a:spLocks noChangeShapeType="1"/>
                </p:cNvSpPr>
                <p:nvPr/>
              </p:nvSpPr>
              <p:spPr bwMode="auto">
                <a:xfrm>
                  <a:off x="1128"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08" name="Group 17">
                <a:extLst>
                  <a:ext uri="{FF2B5EF4-FFF2-40B4-BE49-F238E27FC236}">
                    <a16:creationId xmlns:a16="http://schemas.microsoft.com/office/drawing/2014/main" id="{E66403FE-8059-3F61-42DD-05CF316C1057}"/>
                  </a:ext>
                </a:extLst>
              </p:cNvPr>
              <p:cNvGrpSpPr>
                <a:grpSpLocks/>
              </p:cNvGrpSpPr>
              <p:nvPr/>
            </p:nvGrpSpPr>
            <p:grpSpPr bwMode="auto">
              <a:xfrm>
                <a:off x="1128" y="3359"/>
                <a:ext cx="182" cy="149"/>
                <a:chOff x="1128" y="3359"/>
                <a:chExt cx="182" cy="149"/>
              </a:xfrm>
            </p:grpSpPr>
            <p:sp>
              <p:nvSpPr>
                <p:cNvPr id="139" name="Line 18">
                  <a:extLst>
                    <a:ext uri="{FF2B5EF4-FFF2-40B4-BE49-F238E27FC236}">
                      <a16:creationId xmlns:a16="http://schemas.microsoft.com/office/drawing/2014/main" id="{E6A8D193-F742-C990-6907-BBBB2828D306}"/>
                    </a:ext>
                  </a:extLst>
                </p:cNvPr>
                <p:cNvSpPr>
                  <a:spLocks noChangeShapeType="1"/>
                </p:cNvSpPr>
                <p:nvPr/>
              </p:nvSpPr>
              <p:spPr bwMode="auto">
                <a:xfrm flipV="1">
                  <a:off x="1128"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40" name="Line 19">
                  <a:extLst>
                    <a:ext uri="{FF2B5EF4-FFF2-40B4-BE49-F238E27FC236}">
                      <a16:creationId xmlns:a16="http://schemas.microsoft.com/office/drawing/2014/main" id="{7A479ADF-2C8A-8793-ECDE-755085A58833}"/>
                    </a:ext>
                  </a:extLst>
                </p:cNvPr>
                <p:cNvSpPr>
                  <a:spLocks noChangeShapeType="1"/>
                </p:cNvSpPr>
                <p:nvPr/>
              </p:nvSpPr>
              <p:spPr bwMode="auto">
                <a:xfrm>
                  <a:off x="1133"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41" name="Line 20">
                  <a:extLst>
                    <a:ext uri="{FF2B5EF4-FFF2-40B4-BE49-F238E27FC236}">
                      <a16:creationId xmlns:a16="http://schemas.microsoft.com/office/drawing/2014/main" id="{69008C78-E488-3D0D-B8C4-71B6A9C20E25}"/>
                    </a:ext>
                  </a:extLst>
                </p:cNvPr>
                <p:cNvSpPr>
                  <a:spLocks noChangeShapeType="1"/>
                </p:cNvSpPr>
                <p:nvPr/>
              </p:nvSpPr>
              <p:spPr bwMode="auto">
                <a:xfrm>
                  <a:off x="1215"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42" name="Line 21">
                  <a:extLst>
                    <a:ext uri="{FF2B5EF4-FFF2-40B4-BE49-F238E27FC236}">
                      <a16:creationId xmlns:a16="http://schemas.microsoft.com/office/drawing/2014/main" id="{609D8684-08E8-37E0-3B1D-AB72C255EA14}"/>
                    </a:ext>
                  </a:extLst>
                </p:cNvPr>
                <p:cNvSpPr>
                  <a:spLocks noChangeShapeType="1"/>
                </p:cNvSpPr>
                <p:nvPr/>
              </p:nvSpPr>
              <p:spPr bwMode="auto">
                <a:xfrm>
                  <a:off x="1220" y="3504"/>
                  <a:ext cx="8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43" name="Line 22">
                  <a:extLst>
                    <a:ext uri="{FF2B5EF4-FFF2-40B4-BE49-F238E27FC236}">
                      <a16:creationId xmlns:a16="http://schemas.microsoft.com/office/drawing/2014/main" id="{D2E7E9E6-D9F6-C511-8AFB-26324598BE93}"/>
                    </a:ext>
                  </a:extLst>
                </p:cNvPr>
                <p:cNvSpPr>
                  <a:spLocks noChangeShapeType="1"/>
                </p:cNvSpPr>
                <p:nvPr/>
              </p:nvSpPr>
              <p:spPr bwMode="auto">
                <a:xfrm>
                  <a:off x="1310"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09" name="Group 23">
                <a:extLst>
                  <a:ext uri="{FF2B5EF4-FFF2-40B4-BE49-F238E27FC236}">
                    <a16:creationId xmlns:a16="http://schemas.microsoft.com/office/drawing/2014/main" id="{8B1B6157-C654-D8DF-5A9F-599C74092595}"/>
                  </a:ext>
                </a:extLst>
              </p:cNvPr>
              <p:cNvGrpSpPr>
                <a:grpSpLocks/>
              </p:cNvGrpSpPr>
              <p:nvPr/>
            </p:nvGrpSpPr>
            <p:grpSpPr bwMode="auto">
              <a:xfrm>
                <a:off x="1310" y="3359"/>
                <a:ext cx="173" cy="149"/>
                <a:chOff x="1310" y="3359"/>
                <a:chExt cx="173" cy="149"/>
              </a:xfrm>
            </p:grpSpPr>
            <p:sp>
              <p:nvSpPr>
                <p:cNvPr id="134" name="Line 24">
                  <a:extLst>
                    <a:ext uri="{FF2B5EF4-FFF2-40B4-BE49-F238E27FC236}">
                      <a16:creationId xmlns:a16="http://schemas.microsoft.com/office/drawing/2014/main" id="{E6122C3C-92DE-B1D3-41F2-B5AA84145747}"/>
                    </a:ext>
                  </a:extLst>
                </p:cNvPr>
                <p:cNvSpPr>
                  <a:spLocks noChangeShapeType="1"/>
                </p:cNvSpPr>
                <p:nvPr/>
              </p:nvSpPr>
              <p:spPr bwMode="auto">
                <a:xfrm flipV="1">
                  <a:off x="1310"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35" name="Line 25">
                  <a:extLst>
                    <a:ext uri="{FF2B5EF4-FFF2-40B4-BE49-F238E27FC236}">
                      <a16:creationId xmlns:a16="http://schemas.microsoft.com/office/drawing/2014/main" id="{FF92B4F4-9D3E-479E-FC86-83CF48D203A1}"/>
                    </a:ext>
                  </a:extLst>
                </p:cNvPr>
                <p:cNvSpPr>
                  <a:spLocks noChangeShapeType="1"/>
                </p:cNvSpPr>
                <p:nvPr/>
              </p:nvSpPr>
              <p:spPr bwMode="auto">
                <a:xfrm>
                  <a:off x="1315"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36" name="Line 26">
                  <a:extLst>
                    <a:ext uri="{FF2B5EF4-FFF2-40B4-BE49-F238E27FC236}">
                      <a16:creationId xmlns:a16="http://schemas.microsoft.com/office/drawing/2014/main" id="{8419550C-D9BC-5E4B-6595-2B16D8318D86}"/>
                    </a:ext>
                  </a:extLst>
                </p:cNvPr>
                <p:cNvSpPr>
                  <a:spLocks noChangeShapeType="1"/>
                </p:cNvSpPr>
                <p:nvPr/>
              </p:nvSpPr>
              <p:spPr bwMode="auto">
                <a:xfrm>
                  <a:off x="1397"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37" name="Line 27">
                  <a:extLst>
                    <a:ext uri="{FF2B5EF4-FFF2-40B4-BE49-F238E27FC236}">
                      <a16:creationId xmlns:a16="http://schemas.microsoft.com/office/drawing/2014/main" id="{9FD64964-A443-AD98-EB6F-5158C1467A8B}"/>
                    </a:ext>
                  </a:extLst>
                </p:cNvPr>
                <p:cNvSpPr>
                  <a:spLocks noChangeShapeType="1"/>
                </p:cNvSpPr>
                <p:nvPr/>
              </p:nvSpPr>
              <p:spPr bwMode="auto">
                <a:xfrm>
                  <a:off x="1402" y="3504"/>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38" name="Line 28">
                  <a:extLst>
                    <a:ext uri="{FF2B5EF4-FFF2-40B4-BE49-F238E27FC236}">
                      <a16:creationId xmlns:a16="http://schemas.microsoft.com/office/drawing/2014/main" id="{03FB2E7F-A322-A3BC-BCA5-368BA4EA7C05}"/>
                    </a:ext>
                  </a:extLst>
                </p:cNvPr>
                <p:cNvSpPr>
                  <a:spLocks noChangeShapeType="1"/>
                </p:cNvSpPr>
                <p:nvPr/>
              </p:nvSpPr>
              <p:spPr bwMode="auto">
                <a:xfrm>
                  <a:off x="1483"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10" name="Group 29">
                <a:extLst>
                  <a:ext uri="{FF2B5EF4-FFF2-40B4-BE49-F238E27FC236}">
                    <a16:creationId xmlns:a16="http://schemas.microsoft.com/office/drawing/2014/main" id="{109D1197-6485-EA2C-CC5B-39D0EEBF1B0E}"/>
                  </a:ext>
                </a:extLst>
              </p:cNvPr>
              <p:cNvGrpSpPr>
                <a:grpSpLocks/>
              </p:cNvGrpSpPr>
              <p:nvPr/>
            </p:nvGrpSpPr>
            <p:grpSpPr bwMode="auto">
              <a:xfrm>
                <a:off x="1483" y="3359"/>
                <a:ext cx="174" cy="149"/>
                <a:chOff x="1483" y="3359"/>
                <a:chExt cx="174" cy="149"/>
              </a:xfrm>
            </p:grpSpPr>
            <p:sp>
              <p:nvSpPr>
                <p:cNvPr id="129" name="Line 30">
                  <a:extLst>
                    <a:ext uri="{FF2B5EF4-FFF2-40B4-BE49-F238E27FC236}">
                      <a16:creationId xmlns:a16="http://schemas.microsoft.com/office/drawing/2014/main" id="{114EDB37-EC4A-3CC4-CFA9-B2B0FC4D4F0E}"/>
                    </a:ext>
                  </a:extLst>
                </p:cNvPr>
                <p:cNvSpPr>
                  <a:spLocks noChangeShapeType="1"/>
                </p:cNvSpPr>
                <p:nvPr/>
              </p:nvSpPr>
              <p:spPr bwMode="auto">
                <a:xfrm flipV="1">
                  <a:off x="1483"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30" name="Line 31">
                  <a:extLst>
                    <a:ext uri="{FF2B5EF4-FFF2-40B4-BE49-F238E27FC236}">
                      <a16:creationId xmlns:a16="http://schemas.microsoft.com/office/drawing/2014/main" id="{A25BC89C-54B0-8513-0E67-DC55EA61A3DD}"/>
                    </a:ext>
                  </a:extLst>
                </p:cNvPr>
                <p:cNvSpPr>
                  <a:spLocks noChangeShapeType="1"/>
                </p:cNvSpPr>
                <p:nvPr/>
              </p:nvSpPr>
              <p:spPr bwMode="auto">
                <a:xfrm>
                  <a:off x="1488"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31" name="Line 32">
                  <a:extLst>
                    <a:ext uri="{FF2B5EF4-FFF2-40B4-BE49-F238E27FC236}">
                      <a16:creationId xmlns:a16="http://schemas.microsoft.com/office/drawing/2014/main" id="{74AD82BB-8D62-F5C1-4E16-DDA479EC45BA}"/>
                    </a:ext>
                  </a:extLst>
                </p:cNvPr>
                <p:cNvSpPr>
                  <a:spLocks noChangeShapeType="1"/>
                </p:cNvSpPr>
                <p:nvPr/>
              </p:nvSpPr>
              <p:spPr bwMode="auto">
                <a:xfrm>
                  <a:off x="1570"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32" name="Line 33">
                  <a:extLst>
                    <a:ext uri="{FF2B5EF4-FFF2-40B4-BE49-F238E27FC236}">
                      <a16:creationId xmlns:a16="http://schemas.microsoft.com/office/drawing/2014/main" id="{1E5D62FA-8322-5305-2191-5129EC27F6DA}"/>
                    </a:ext>
                  </a:extLst>
                </p:cNvPr>
                <p:cNvSpPr>
                  <a:spLocks noChangeShapeType="1"/>
                </p:cNvSpPr>
                <p:nvPr/>
              </p:nvSpPr>
              <p:spPr bwMode="auto">
                <a:xfrm>
                  <a:off x="1575"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33" name="Line 34">
                  <a:extLst>
                    <a:ext uri="{FF2B5EF4-FFF2-40B4-BE49-F238E27FC236}">
                      <a16:creationId xmlns:a16="http://schemas.microsoft.com/office/drawing/2014/main" id="{B6D5BCF4-F495-BC41-2313-E51A16333444}"/>
                    </a:ext>
                  </a:extLst>
                </p:cNvPr>
                <p:cNvSpPr>
                  <a:spLocks noChangeShapeType="1"/>
                </p:cNvSpPr>
                <p:nvPr/>
              </p:nvSpPr>
              <p:spPr bwMode="auto">
                <a:xfrm>
                  <a:off x="1657"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11" name="Group 35">
                <a:extLst>
                  <a:ext uri="{FF2B5EF4-FFF2-40B4-BE49-F238E27FC236}">
                    <a16:creationId xmlns:a16="http://schemas.microsoft.com/office/drawing/2014/main" id="{DBBB1458-6727-8B1B-B9FC-8C98F35FAB13}"/>
                  </a:ext>
                </a:extLst>
              </p:cNvPr>
              <p:cNvGrpSpPr>
                <a:grpSpLocks/>
              </p:cNvGrpSpPr>
              <p:nvPr/>
            </p:nvGrpSpPr>
            <p:grpSpPr bwMode="auto">
              <a:xfrm>
                <a:off x="1657" y="3359"/>
                <a:ext cx="181" cy="149"/>
                <a:chOff x="1657" y="3359"/>
                <a:chExt cx="181" cy="149"/>
              </a:xfrm>
            </p:grpSpPr>
            <p:sp>
              <p:nvSpPr>
                <p:cNvPr id="124" name="Line 36">
                  <a:extLst>
                    <a:ext uri="{FF2B5EF4-FFF2-40B4-BE49-F238E27FC236}">
                      <a16:creationId xmlns:a16="http://schemas.microsoft.com/office/drawing/2014/main" id="{07EB22E5-1A9A-2F38-B8A9-1B3DAB7EF3CE}"/>
                    </a:ext>
                  </a:extLst>
                </p:cNvPr>
                <p:cNvSpPr>
                  <a:spLocks noChangeShapeType="1"/>
                </p:cNvSpPr>
                <p:nvPr/>
              </p:nvSpPr>
              <p:spPr bwMode="auto">
                <a:xfrm flipV="1">
                  <a:off x="1657"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25" name="Line 37">
                  <a:extLst>
                    <a:ext uri="{FF2B5EF4-FFF2-40B4-BE49-F238E27FC236}">
                      <a16:creationId xmlns:a16="http://schemas.microsoft.com/office/drawing/2014/main" id="{E6C270FD-C65C-457A-4B46-F3A15BE35ACB}"/>
                    </a:ext>
                  </a:extLst>
                </p:cNvPr>
                <p:cNvSpPr>
                  <a:spLocks noChangeShapeType="1"/>
                </p:cNvSpPr>
                <p:nvPr/>
              </p:nvSpPr>
              <p:spPr bwMode="auto">
                <a:xfrm>
                  <a:off x="1662"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26" name="Line 38">
                  <a:extLst>
                    <a:ext uri="{FF2B5EF4-FFF2-40B4-BE49-F238E27FC236}">
                      <a16:creationId xmlns:a16="http://schemas.microsoft.com/office/drawing/2014/main" id="{AC9C0C6D-7703-5B90-E68E-D2C7B605E827}"/>
                    </a:ext>
                  </a:extLst>
                </p:cNvPr>
                <p:cNvSpPr>
                  <a:spLocks noChangeShapeType="1"/>
                </p:cNvSpPr>
                <p:nvPr/>
              </p:nvSpPr>
              <p:spPr bwMode="auto">
                <a:xfrm>
                  <a:off x="1744"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27" name="Line 39">
                  <a:extLst>
                    <a:ext uri="{FF2B5EF4-FFF2-40B4-BE49-F238E27FC236}">
                      <a16:creationId xmlns:a16="http://schemas.microsoft.com/office/drawing/2014/main" id="{29C8488D-FABD-131F-6BB8-7C609D8EB7BA}"/>
                    </a:ext>
                  </a:extLst>
                </p:cNvPr>
                <p:cNvSpPr>
                  <a:spLocks noChangeShapeType="1"/>
                </p:cNvSpPr>
                <p:nvPr/>
              </p:nvSpPr>
              <p:spPr bwMode="auto">
                <a:xfrm>
                  <a:off x="1749" y="3504"/>
                  <a:ext cx="8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28" name="Line 40">
                  <a:extLst>
                    <a:ext uri="{FF2B5EF4-FFF2-40B4-BE49-F238E27FC236}">
                      <a16:creationId xmlns:a16="http://schemas.microsoft.com/office/drawing/2014/main" id="{A8879228-23F8-5698-E9C0-82E055D7E16C}"/>
                    </a:ext>
                  </a:extLst>
                </p:cNvPr>
                <p:cNvSpPr>
                  <a:spLocks noChangeShapeType="1"/>
                </p:cNvSpPr>
                <p:nvPr/>
              </p:nvSpPr>
              <p:spPr bwMode="auto">
                <a:xfrm>
                  <a:off x="1838"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12" name="Group 41">
                <a:extLst>
                  <a:ext uri="{FF2B5EF4-FFF2-40B4-BE49-F238E27FC236}">
                    <a16:creationId xmlns:a16="http://schemas.microsoft.com/office/drawing/2014/main" id="{98B7434F-CC61-E8C1-F1DA-EC1B3A2E6FA8}"/>
                  </a:ext>
                </a:extLst>
              </p:cNvPr>
              <p:cNvGrpSpPr>
                <a:grpSpLocks/>
              </p:cNvGrpSpPr>
              <p:nvPr/>
            </p:nvGrpSpPr>
            <p:grpSpPr bwMode="auto">
              <a:xfrm>
                <a:off x="1838" y="3359"/>
                <a:ext cx="174" cy="149"/>
                <a:chOff x="1838" y="3359"/>
                <a:chExt cx="174" cy="149"/>
              </a:xfrm>
            </p:grpSpPr>
            <p:sp>
              <p:nvSpPr>
                <p:cNvPr id="119" name="Line 42">
                  <a:extLst>
                    <a:ext uri="{FF2B5EF4-FFF2-40B4-BE49-F238E27FC236}">
                      <a16:creationId xmlns:a16="http://schemas.microsoft.com/office/drawing/2014/main" id="{03B2A649-B5F6-A50D-785F-E24268A62C00}"/>
                    </a:ext>
                  </a:extLst>
                </p:cNvPr>
                <p:cNvSpPr>
                  <a:spLocks noChangeShapeType="1"/>
                </p:cNvSpPr>
                <p:nvPr/>
              </p:nvSpPr>
              <p:spPr bwMode="auto">
                <a:xfrm flipV="1">
                  <a:off x="1838"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20" name="Line 43">
                  <a:extLst>
                    <a:ext uri="{FF2B5EF4-FFF2-40B4-BE49-F238E27FC236}">
                      <a16:creationId xmlns:a16="http://schemas.microsoft.com/office/drawing/2014/main" id="{1F4D4FCD-9E46-E561-D34D-AD99E7583C1F}"/>
                    </a:ext>
                  </a:extLst>
                </p:cNvPr>
                <p:cNvSpPr>
                  <a:spLocks noChangeShapeType="1"/>
                </p:cNvSpPr>
                <p:nvPr/>
              </p:nvSpPr>
              <p:spPr bwMode="auto">
                <a:xfrm>
                  <a:off x="1843"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21" name="Line 44">
                  <a:extLst>
                    <a:ext uri="{FF2B5EF4-FFF2-40B4-BE49-F238E27FC236}">
                      <a16:creationId xmlns:a16="http://schemas.microsoft.com/office/drawing/2014/main" id="{514EAE34-9CD6-3A92-FFF2-EAE662920BAB}"/>
                    </a:ext>
                  </a:extLst>
                </p:cNvPr>
                <p:cNvSpPr>
                  <a:spLocks noChangeShapeType="1"/>
                </p:cNvSpPr>
                <p:nvPr/>
              </p:nvSpPr>
              <p:spPr bwMode="auto">
                <a:xfrm>
                  <a:off x="1925"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22" name="Line 45">
                  <a:extLst>
                    <a:ext uri="{FF2B5EF4-FFF2-40B4-BE49-F238E27FC236}">
                      <a16:creationId xmlns:a16="http://schemas.microsoft.com/office/drawing/2014/main" id="{D4ED3C7B-788D-E3EC-BE80-CAF3901B756F}"/>
                    </a:ext>
                  </a:extLst>
                </p:cNvPr>
                <p:cNvSpPr>
                  <a:spLocks noChangeShapeType="1"/>
                </p:cNvSpPr>
                <p:nvPr/>
              </p:nvSpPr>
              <p:spPr bwMode="auto">
                <a:xfrm>
                  <a:off x="1930"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23" name="Line 46">
                  <a:extLst>
                    <a:ext uri="{FF2B5EF4-FFF2-40B4-BE49-F238E27FC236}">
                      <a16:creationId xmlns:a16="http://schemas.microsoft.com/office/drawing/2014/main" id="{85FEE1B6-FF95-B736-0608-382F5DB6AB5F}"/>
                    </a:ext>
                  </a:extLst>
                </p:cNvPr>
                <p:cNvSpPr>
                  <a:spLocks noChangeShapeType="1"/>
                </p:cNvSpPr>
                <p:nvPr/>
              </p:nvSpPr>
              <p:spPr bwMode="auto">
                <a:xfrm>
                  <a:off x="2012"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13" name="Group 47">
                <a:extLst>
                  <a:ext uri="{FF2B5EF4-FFF2-40B4-BE49-F238E27FC236}">
                    <a16:creationId xmlns:a16="http://schemas.microsoft.com/office/drawing/2014/main" id="{5C2DEC5C-EEC9-494F-B3B9-DB6B726F6733}"/>
                  </a:ext>
                </a:extLst>
              </p:cNvPr>
              <p:cNvGrpSpPr>
                <a:grpSpLocks/>
              </p:cNvGrpSpPr>
              <p:nvPr/>
            </p:nvGrpSpPr>
            <p:grpSpPr bwMode="auto">
              <a:xfrm>
                <a:off x="2012" y="3359"/>
                <a:ext cx="174" cy="149"/>
                <a:chOff x="2012" y="3359"/>
                <a:chExt cx="174" cy="149"/>
              </a:xfrm>
            </p:grpSpPr>
            <p:sp>
              <p:nvSpPr>
                <p:cNvPr id="114" name="Line 48">
                  <a:extLst>
                    <a:ext uri="{FF2B5EF4-FFF2-40B4-BE49-F238E27FC236}">
                      <a16:creationId xmlns:a16="http://schemas.microsoft.com/office/drawing/2014/main" id="{971B1063-D582-3E36-436F-46C80C5A2B61}"/>
                    </a:ext>
                  </a:extLst>
                </p:cNvPr>
                <p:cNvSpPr>
                  <a:spLocks noChangeShapeType="1"/>
                </p:cNvSpPr>
                <p:nvPr/>
              </p:nvSpPr>
              <p:spPr bwMode="auto">
                <a:xfrm flipV="1">
                  <a:off x="2012"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15" name="Line 49">
                  <a:extLst>
                    <a:ext uri="{FF2B5EF4-FFF2-40B4-BE49-F238E27FC236}">
                      <a16:creationId xmlns:a16="http://schemas.microsoft.com/office/drawing/2014/main" id="{F6F65291-C036-E460-2D46-72BA226CC614}"/>
                    </a:ext>
                  </a:extLst>
                </p:cNvPr>
                <p:cNvSpPr>
                  <a:spLocks noChangeShapeType="1"/>
                </p:cNvSpPr>
                <p:nvPr/>
              </p:nvSpPr>
              <p:spPr bwMode="auto">
                <a:xfrm>
                  <a:off x="2017"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16" name="Line 50">
                  <a:extLst>
                    <a:ext uri="{FF2B5EF4-FFF2-40B4-BE49-F238E27FC236}">
                      <a16:creationId xmlns:a16="http://schemas.microsoft.com/office/drawing/2014/main" id="{70005B69-A10A-81F1-4D52-31C8D7B2469B}"/>
                    </a:ext>
                  </a:extLst>
                </p:cNvPr>
                <p:cNvSpPr>
                  <a:spLocks noChangeShapeType="1"/>
                </p:cNvSpPr>
                <p:nvPr/>
              </p:nvSpPr>
              <p:spPr bwMode="auto">
                <a:xfrm>
                  <a:off x="2099"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17" name="Line 51">
                  <a:extLst>
                    <a:ext uri="{FF2B5EF4-FFF2-40B4-BE49-F238E27FC236}">
                      <a16:creationId xmlns:a16="http://schemas.microsoft.com/office/drawing/2014/main" id="{73BD49BE-6A1D-8F20-3EA0-26F7FF52ACBA}"/>
                    </a:ext>
                  </a:extLst>
                </p:cNvPr>
                <p:cNvSpPr>
                  <a:spLocks noChangeShapeType="1"/>
                </p:cNvSpPr>
                <p:nvPr/>
              </p:nvSpPr>
              <p:spPr bwMode="auto">
                <a:xfrm>
                  <a:off x="2104"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18" name="Line 52">
                  <a:extLst>
                    <a:ext uri="{FF2B5EF4-FFF2-40B4-BE49-F238E27FC236}">
                      <a16:creationId xmlns:a16="http://schemas.microsoft.com/office/drawing/2014/main" id="{E08D6944-6821-604F-E4E1-C9549DAF0189}"/>
                    </a:ext>
                  </a:extLst>
                </p:cNvPr>
                <p:cNvSpPr>
                  <a:spLocks noChangeShapeType="1"/>
                </p:cNvSpPr>
                <p:nvPr/>
              </p:nvSpPr>
              <p:spPr bwMode="auto">
                <a:xfrm>
                  <a:off x="2186"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grpSp>
          <p:nvGrpSpPr>
            <p:cNvPr id="4" name="Group 53">
              <a:extLst>
                <a:ext uri="{FF2B5EF4-FFF2-40B4-BE49-F238E27FC236}">
                  <a16:creationId xmlns:a16="http://schemas.microsoft.com/office/drawing/2014/main" id="{693791B3-774C-3F4B-DCD4-DD5A73C86E28}"/>
                </a:ext>
              </a:extLst>
            </p:cNvPr>
            <p:cNvGrpSpPr>
              <a:grpSpLocks/>
            </p:cNvGrpSpPr>
            <p:nvPr/>
          </p:nvGrpSpPr>
          <p:grpSpPr bwMode="auto">
            <a:xfrm>
              <a:off x="2201" y="3359"/>
              <a:ext cx="1405" cy="149"/>
              <a:chOff x="2201" y="3359"/>
              <a:chExt cx="1405" cy="149"/>
            </a:xfrm>
          </p:grpSpPr>
          <p:grpSp>
            <p:nvGrpSpPr>
              <p:cNvPr id="58" name="Group 54">
                <a:extLst>
                  <a:ext uri="{FF2B5EF4-FFF2-40B4-BE49-F238E27FC236}">
                    <a16:creationId xmlns:a16="http://schemas.microsoft.com/office/drawing/2014/main" id="{16FBD3A3-DB9A-7D47-15C1-7394628CADC2}"/>
                  </a:ext>
                </a:extLst>
              </p:cNvPr>
              <p:cNvGrpSpPr>
                <a:grpSpLocks/>
              </p:cNvGrpSpPr>
              <p:nvPr/>
            </p:nvGrpSpPr>
            <p:grpSpPr bwMode="auto">
              <a:xfrm>
                <a:off x="2201" y="3359"/>
                <a:ext cx="174" cy="149"/>
                <a:chOff x="2201" y="3359"/>
                <a:chExt cx="174" cy="149"/>
              </a:xfrm>
            </p:grpSpPr>
            <p:sp>
              <p:nvSpPr>
                <p:cNvPr id="101" name="Line 55">
                  <a:extLst>
                    <a:ext uri="{FF2B5EF4-FFF2-40B4-BE49-F238E27FC236}">
                      <a16:creationId xmlns:a16="http://schemas.microsoft.com/office/drawing/2014/main" id="{D0D3B907-3110-E4B6-5F91-371504C06DAE}"/>
                    </a:ext>
                  </a:extLst>
                </p:cNvPr>
                <p:cNvSpPr>
                  <a:spLocks noChangeShapeType="1"/>
                </p:cNvSpPr>
                <p:nvPr/>
              </p:nvSpPr>
              <p:spPr bwMode="auto">
                <a:xfrm flipV="1">
                  <a:off x="2201"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02" name="Line 56">
                  <a:extLst>
                    <a:ext uri="{FF2B5EF4-FFF2-40B4-BE49-F238E27FC236}">
                      <a16:creationId xmlns:a16="http://schemas.microsoft.com/office/drawing/2014/main" id="{6B1B38EF-139E-6000-05F0-4AC136BC786D}"/>
                    </a:ext>
                  </a:extLst>
                </p:cNvPr>
                <p:cNvSpPr>
                  <a:spLocks noChangeShapeType="1"/>
                </p:cNvSpPr>
                <p:nvPr/>
              </p:nvSpPr>
              <p:spPr bwMode="auto">
                <a:xfrm>
                  <a:off x="2206"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03" name="Line 57">
                  <a:extLst>
                    <a:ext uri="{FF2B5EF4-FFF2-40B4-BE49-F238E27FC236}">
                      <a16:creationId xmlns:a16="http://schemas.microsoft.com/office/drawing/2014/main" id="{E0911A86-D1A1-80CD-DC23-B429A3471B2F}"/>
                    </a:ext>
                  </a:extLst>
                </p:cNvPr>
                <p:cNvSpPr>
                  <a:spLocks noChangeShapeType="1"/>
                </p:cNvSpPr>
                <p:nvPr/>
              </p:nvSpPr>
              <p:spPr bwMode="auto">
                <a:xfrm>
                  <a:off x="2288"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04" name="Line 58">
                  <a:extLst>
                    <a:ext uri="{FF2B5EF4-FFF2-40B4-BE49-F238E27FC236}">
                      <a16:creationId xmlns:a16="http://schemas.microsoft.com/office/drawing/2014/main" id="{CE443032-F946-7351-8A8C-AA3D53A0DD5A}"/>
                    </a:ext>
                  </a:extLst>
                </p:cNvPr>
                <p:cNvSpPr>
                  <a:spLocks noChangeShapeType="1"/>
                </p:cNvSpPr>
                <p:nvPr/>
              </p:nvSpPr>
              <p:spPr bwMode="auto">
                <a:xfrm>
                  <a:off x="2293"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05" name="Line 59">
                  <a:extLst>
                    <a:ext uri="{FF2B5EF4-FFF2-40B4-BE49-F238E27FC236}">
                      <a16:creationId xmlns:a16="http://schemas.microsoft.com/office/drawing/2014/main" id="{B2024E8C-370F-DC0B-F6A5-660F7A7BE8A2}"/>
                    </a:ext>
                  </a:extLst>
                </p:cNvPr>
                <p:cNvSpPr>
                  <a:spLocks noChangeShapeType="1"/>
                </p:cNvSpPr>
                <p:nvPr/>
              </p:nvSpPr>
              <p:spPr bwMode="auto">
                <a:xfrm>
                  <a:off x="2375"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59" name="Group 60">
                <a:extLst>
                  <a:ext uri="{FF2B5EF4-FFF2-40B4-BE49-F238E27FC236}">
                    <a16:creationId xmlns:a16="http://schemas.microsoft.com/office/drawing/2014/main" id="{86237CB5-D641-417E-EA80-23F3432B13FC}"/>
                  </a:ext>
                </a:extLst>
              </p:cNvPr>
              <p:cNvGrpSpPr>
                <a:grpSpLocks/>
              </p:cNvGrpSpPr>
              <p:nvPr/>
            </p:nvGrpSpPr>
            <p:grpSpPr bwMode="auto">
              <a:xfrm>
                <a:off x="2375" y="3359"/>
                <a:ext cx="174" cy="149"/>
                <a:chOff x="2375" y="3359"/>
                <a:chExt cx="174" cy="149"/>
              </a:xfrm>
            </p:grpSpPr>
            <p:sp>
              <p:nvSpPr>
                <p:cNvPr id="96" name="Line 61">
                  <a:extLst>
                    <a:ext uri="{FF2B5EF4-FFF2-40B4-BE49-F238E27FC236}">
                      <a16:creationId xmlns:a16="http://schemas.microsoft.com/office/drawing/2014/main" id="{B44DAE13-73A3-0954-E112-2F92CDC94B59}"/>
                    </a:ext>
                  </a:extLst>
                </p:cNvPr>
                <p:cNvSpPr>
                  <a:spLocks noChangeShapeType="1"/>
                </p:cNvSpPr>
                <p:nvPr/>
              </p:nvSpPr>
              <p:spPr bwMode="auto">
                <a:xfrm flipV="1">
                  <a:off x="2375"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97" name="Line 62">
                  <a:extLst>
                    <a:ext uri="{FF2B5EF4-FFF2-40B4-BE49-F238E27FC236}">
                      <a16:creationId xmlns:a16="http://schemas.microsoft.com/office/drawing/2014/main" id="{DC3E6675-AF31-3475-F167-65EA65688FB4}"/>
                    </a:ext>
                  </a:extLst>
                </p:cNvPr>
                <p:cNvSpPr>
                  <a:spLocks noChangeShapeType="1"/>
                </p:cNvSpPr>
                <p:nvPr/>
              </p:nvSpPr>
              <p:spPr bwMode="auto">
                <a:xfrm>
                  <a:off x="2380"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98" name="Line 63">
                  <a:extLst>
                    <a:ext uri="{FF2B5EF4-FFF2-40B4-BE49-F238E27FC236}">
                      <a16:creationId xmlns:a16="http://schemas.microsoft.com/office/drawing/2014/main" id="{98662342-1F4A-5500-83A5-1FAA3430E483}"/>
                    </a:ext>
                  </a:extLst>
                </p:cNvPr>
                <p:cNvSpPr>
                  <a:spLocks noChangeShapeType="1"/>
                </p:cNvSpPr>
                <p:nvPr/>
              </p:nvSpPr>
              <p:spPr bwMode="auto">
                <a:xfrm>
                  <a:off x="2462"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99" name="Line 64">
                  <a:extLst>
                    <a:ext uri="{FF2B5EF4-FFF2-40B4-BE49-F238E27FC236}">
                      <a16:creationId xmlns:a16="http://schemas.microsoft.com/office/drawing/2014/main" id="{F4876010-ED4C-9965-0244-E9F348A11188}"/>
                    </a:ext>
                  </a:extLst>
                </p:cNvPr>
                <p:cNvSpPr>
                  <a:spLocks noChangeShapeType="1"/>
                </p:cNvSpPr>
                <p:nvPr/>
              </p:nvSpPr>
              <p:spPr bwMode="auto">
                <a:xfrm>
                  <a:off x="2467"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00" name="Line 65">
                  <a:extLst>
                    <a:ext uri="{FF2B5EF4-FFF2-40B4-BE49-F238E27FC236}">
                      <a16:creationId xmlns:a16="http://schemas.microsoft.com/office/drawing/2014/main" id="{A6844EDE-5F5E-2D41-D69F-02EBDBF880E2}"/>
                    </a:ext>
                  </a:extLst>
                </p:cNvPr>
                <p:cNvSpPr>
                  <a:spLocks noChangeShapeType="1"/>
                </p:cNvSpPr>
                <p:nvPr/>
              </p:nvSpPr>
              <p:spPr bwMode="auto">
                <a:xfrm>
                  <a:off x="2549"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60" name="Group 66">
                <a:extLst>
                  <a:ext uri="{FF2B5EF4-FFF2-40B4-BE49-F238E27FC236}">
                    <a16:creationId xmlns:a16="http://schemas.microsoft.com/office/drawing/2014/main" id="{8D52FDF2-2149-E555-600B-8229305B14D8}"/>
                  </a:ext>
                </a:extLst>
              </p:cNvPr>
              <p:cNvGrpSpPr>
                <a:grpSpLocks/>
              </p:cNvGrpSpPr>
              <p:nvPr/>
            </p:nvGrpSpPr>
            <p:grpSpPr bwMode="auto">
              <a:xfrm>
                <a:off x="2549" y="3359"/>
                <a:ext cx="181" cy="149"/>
                <a:chOff x="2549" y="3359"/>
                <a:chExt cx="181" cy="149"/>
              </a:xfrm>
            </p:grpSpPr>
            <p:sp>
              <p:nvSpPr>
                <p:cNvPr id="91" name="Line 67">
                  <a:extLst>
                    <a:ext uri="{FF2B5EF4-FFF2-40B4-BE49-F238E27FC236}">
                      <a16:creationId xmlns:a16="http://schemas.microsoft.com/office/drawing/2014/main" id="{85918DC8-0944-93B1-30DD-A23A64AAE750}"/>
                    </a:ext>
                  </a:extLst>
                </p:cNvPr>
                <p:cNvSpPr>
                  <a:spLocks noChangeShapeType="1"/>
                </p:cNvSpPr>
                <p:nvPr/>
              </p:nvSpPr>
              <p:spPr bwMode="auto">
                <a:xfrm flipV="1">
                  <a:off x="2549"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92" name="Line 68">
                  <a:extLst>
                    <a:ext uri="{FF2B5EF4-FFF2-40B4-BE49-F238E27FC236}">
                      <a16:creationId xmlns:a16="http://schemas.microsoft.com/office/drawing/2014/main" id="{983EC7CE-9581-CF0B-8072-28BCFD86F2D0}"/>
                    </a:ext>
                  </a:extLst>
                </p:cNvPr>
                <p:cNvSpPr>
                  <a:spLocks noChangeShapeType="1"/>
                </p:cNvSpPr>
                <p:nvPr/>
              </p:nvSpPr>
              <p:spPr bwMode="auto">
                <a:xfrm>
                  <a:off x="2554" y="3362"/>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93" name="Line 69">
                  <a:extLst>
                    <a:ext uri="{FF2B5EF4-FFF2-40B4-BE49-F238E27FC236}">
                      <a16:creationId xmlns:a16="http://schemas.microsoft.com/office/drawing/2014/main" id="{2E650467-B7C2-7357-F84B-877A24ACEE17}"/>
                    </a:ext>
                  </a:extLst>
                </p:cNvPr>
                <p:cNvSpPr>
                  <a:spLocks noChangeShapeType="1"/>
                </p:cNvSpPr>
                <p:nvPr/>
              </p:nvSpPr>
              <p:spPr bwMode="auto">
                <a:xfrm>
                  <a:off x="2635"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94" name="Line 70">
                  <a:extLst>
                    <a:ext uri="{FF2B5EF4-FFF2-40B4-BE49-F238E27FC236}">
                      <a16:creationId xmlns:a16="http://schemas.microsoft.com/office/drawing/2014/main" id="{9A832976-179C-F263-8780-E20E7113B5D6}"/>
                    </a:ext>
                  </a:extLst>
                </p:cNvPr>
                <p:cNvSpPr>
                  <a:spLocks noChangeShapeType="1"/>
                </p:cNvSpPr>
                <p:nvPr/>
              </p:nvSpPr>
              <p:spPr bwMode="auto">
                <a:xfrm>
                  <a:off x="2640" y="3504"/>
                  <a:ext cx="8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95" name="Line 71">
                  <a:extLst>
                    <a:ext uri="{FF2B5EF4-FFF2-40B4-BE49-F238E27FC236}">
                      <a16:creationId xmlns:a16="http://schemas.microsoft.com/office/drawing/2014/main" id="{09AA4758-FB17-3980-650E-631A673ADEF5}"/>
                    </a:ext>
                  </a:extLst>
                </p:cNvPr>
                <p:cNvSpPr>
                  <a:spLocks noChangeShapeType="1"/>
                </p:cNvSpPr>
                <p:nvPr/>
              </p:nvSpPr>
              <p:spPr bwMode="auto">
                <a:xfrm>
                  <a:off x="2730"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61" name="Group 72">
                <a:extLst>
                  <a:ext uri="{FF2B5EF4-FFF2-40B4-BE49-F238E27FC236}">
                    <a16:creationId xmlns:a16="http://schemas.microsoft.com/office/drawing/2014/main" id="{431747D3-6007-CCD3-33F6-872A923657A9}"/>
                  </a:ext>
                </a:extLst>
              </p:cNvPr>
              <p:cNvGrpSpPr>
                <a:grpSpLocks/>
              </p:cNvGrpSpPr>
              <p:nvPr/>
            </p:nvGrpSpPr>
            <p:grpSpPr bwMode="auto">
              <a:xfrm>
                <a:off x="2730" y="3359"/>
                <a:ext cx="174" cy="149"/>
                <a:chOff x="2730" y="3359"/>
                <a:chExt cx="174" cy="149"/>
              </a:xfrm>
            </p:grpSpPr>
            <p:sp>
              <p:nvSpPr>
                <p:cNvPr id="86" name="Line 73">
                  <a:extLst>
                    <a:ext uri="{FF2B5EF4-FFF2-40B4-BE49-F238E27FC236}">
                      <a16:creationId xmlns:a16="http://schemas.microsoft.com/office/drawing/2014/main" id="{13BA0DC2-1FA9-A409-E218-04C92DFB3954}"/>
                    </a:ext>
                  </a:extLst>
                </p:cNvPr>
                <p:cNvSpPr>
                  <a:spLocks noChangeShapeType="1"/>
                </p:cNvSpPr>
                <p:nvPr/>
              </p:nvSpPr>
              <p:spPr bwMode="auto">
                <a:xfrm flipV="1">
                  <a:off x="2730"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87" name="Line 74">
                  <a:extLst>
                    <a:ext uri="{FF2B5EF4-FFF2-40B4-BE49-F238E27FC236}">
                      <a16:creationId xmlns:a16="http://schemas.microsoft.com/office/drawing/2014/main" id="{1B909014-3A72-628B-331C-C33F42C1D0C0}"/>
                    </a:ext>
                  </a:extLst>
                </p:cNvPr>
                <p:cNvSpPr>
                  <a:spLocks noChangeShapeType="1"/>
                </p:cNvSpPr>
                <p:nvPr/>
              </p:nvSpPr>
              <p:spPr bwMode="auto">
                <a:xfrm>
                  <a:off x="2735"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88" name="Line 75">
                  <a:extLst>
                    <a:ext uri="{FF2B5EF4-FFF2-40B4-BE49-F238E27FC236}">
                      <a16:creationId xmlns:a16="http://schemas.microsoft.com/office/drawing/2014/main" id="{63770B85-6F62-4A7C-091C-B9FCF2BE90C5}"/>
                    </a:ext>
                  </a:extLst>
                </p:cNvPr>
                <p:cNvSpPr>
                  <a:spLocks noChangeShapeType="1"/>
                </p:cNvSpPr>
                <p:nvPr/>
              </p:nvSpPr>
              <p:spPr bwMode="auto">
                <a:xfrm>
                  <a:off x="2817"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89" name="Line 76">
                  <a:extLst>
                    <a:ext uri="{FF2B5EF4-FFF2-40B4-BE49-F238E27FC236}">
                      <a16:creationId xmlns:a16="http://schemas.microsoft.com/office/drawing/2014/main" id="{415C88AB-A640-05A3-D609-A63C2CA0B04E}"/>
                    </a:ext>
                  </a:extLst>
                </p:cNvPr>
                <p:cNvSpPr>
                  <a:spLocks noChangeShapeType="1"/>
                </p:cNvSpPr>
                <p:nvPr/>
              </p:nvSpPr>
              <p:spPr bwMode="auto">
                <a:xfrm>
                  <a:off x="2822"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90" name="Line 77">
                  <a:extLst>
                    <a:ext uri="{FF2B5EF4-FFF2-40B4-BE49-F238E27FC236}">
                      <a16:creationId xmlns:a16="http://schemas.microsoft.com/office/drawing/2014/main" id="{74689780-7C46-5ABE-1CC3-7E8EFD5F4F7C}"/>
                    </a:ext>
                  </a:extLst>
                </p:cNvPr>
                <p:cNvSpPr>
                  <a:spLocks noChangeShapeType="1"/>
                </p:cNvSpPr>
                <p:nvPr/>
              </p:nvSpPr>
              <p:spPr bwMode="auto">
                <a:xfrm>
                  <a:off x="2904"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62" name="Group 78">
                <a:extLst>
                  <a:ext uri="{FF2B5EF4-FFF2-40B4-BE49-F238E27FC236}">
                    <a16:creationId xmlns:a16="http://schemas.microsoft.com/office/drawing/2014/main" id="{A0FD2C8B-C953-A74F-62B8-1BC33F6E42B5}"/>
                  </a:ext>
                </a:extLst>
              </p:cNvPr>
              <p:cNvGrpSpPr>
                <a:grpSpLocks/>
              </p:cNvGrpSpPr>
              <p:nvPr/>
            </p:nvGrpSpPr>
            <p:grpSpPr bwMode="auto">
              <a:xfrm>
                <a:off x="2904" y="3359"/>
                <a:ext cx="173" cy="149"/>
                <a:chOff x="2904" y="3359"/>
                <a:chExt cx="173" cy="149"/>
              </a:xfrm>
            </p:grpSpPr>
            <p:sp>
              <p:nvSpPr>
                <p:cNvPr id="81" name="Line 79">
                  <a:extLst>
                    <a:ext uri="{FF2B5EF4-FFF2-40B4-BE49-F238E27FC236}">
                      <a16:creationId xmlns:a16="http://schemas.microsoft.com/office/drawing/2014/main" id="{4662F92C-3816-71F0-D593-C20D1DA7FC8D}"/>
                    </a:ext>
                  </a:extLst>
                </p:cNvPr>
                <p:cNvSpPr>
                  <a:spLocks noChangeShapeType="1"/>
                </p:cNvSpPr>
                <p:nvPr/>
              </p:nvSpPr>
              <p:spPr bwMode="auto">
                <a:xfrm flipV="1">
                  <a:off x="2904"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82" name="Line 80">
                  <a:extLst>
                    <a:ext uri="{FF2B5EF4-FFF2-40B4-BE49-F238E27FC236}">
                      <a16:creationId xmlns:a16="http://schemas.microsoft.com/office/drawing/2014/main" id="{CE16388E-05B9-4DE6-89B1-66BE7C6E020D}"/>
                    </a:ext>
                  </a:extLst>
                </p:cNvPr>
                <p:cNvSpPr>
                  <a:spLocks noChangeShapeType="1"/>
                </p:cNvSpPr>
                <p:nvPr/>
              </p:nvSpPr>
              <p:spPr bwMode="auto">
                <a:xfrm>
                  <a:off x="2909" y="3362"/>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83" name="Line 81">
                  <a:extLst>
                    <a:ext uri="{FF2B5EF4-FFF2-40B4-BE49-F238E27FC236}">
                      <a16:creationId xmlns:a16="http://schemas.microsoft.com/office/drawing/2014/main" id="{F1B7143E-7403-3C84-BEF5-9F1C02D9E057}"/>
                    </a:ext>
                  </a:extLst>
                </p:cNvPr>
                <p:cNvSpPr>
                  <a:spLocks noChangeShapeType="1"/>
                </p:cNvSpPr>
                <p:nvPr/>
              </p:nvSpPr>
              <p:spPr bwMode="auto">
                <a:xfrm>
                  <a:off x="2990"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84" name="Line 82">
                  <a:extLst>
                    <a:ext uri="{FF2B5EF4-FFF2-40B4-BE49-F238E27FC236}">
                      <a16:creationId xmlns:a16="http://schemas.microsoft.com/office/drawing/2014/main" id="{6F478D04-52AE-C078-6FAE-3412C1A0FD1F}"/>
                    </a:ext>
                  </a:extLst>
                </p:cNvPr>
                <p:cNvSpPr>
                  <a:spLocks noChangeShapeType="1"/>
                </p:cNvSpPr>
                <p:nvPr/>
              </p:nvSpPr>
              <p:spPr bwMode="auto">
                <a:xfrm>
                  <a:off x="2995"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85" name="Line 83">
                  <a:extLst>
                    <a:ext uri="{FF2B5EF4-FFF2-40B4-BE49-F238E27FC236}">
                      <a16:creationId xmlns:a16="http://schemas.microsoft.com/office/drawing/2014/main" id="{75948D02-0B5B-E487-227F-DA99DCFA190C}"/>
                    </a:ext>
                  </a:extLst>
                </p:cNvPr>
                <p:cNvSpPr>
                  <a:spLocks noChangeShapeType="1"/>
                </p:cNvSpPr>
                <p:nvPr/>
              </p:nvSpPr>
              <p:spPr bwMode="auto">
                <a:xfrm>
                  <a:off x="3077"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63" name="Group 84">
                <a:extLst>
                  <a:ext uri="{FF2B5EF4-FFF2-40B4-BE49-F238E27FC236}">
                    <a16:creationId xmlns:a16="http://schemas.microsoft.com/office/drawing/2014/main" id="{DDA3801C-097C-528A-E1D8-5A095B207D03}"/>
                  </a:ext>
                </a:extLst>
              </p:cNvPr>
              <p:cNvGrpSpPr>
                <a:grpSpLocks/>
              </p:cNvGrpSpPr>
              <p:nvPr/>
            </p:nvGrpSpPr>
            <p:grpSpPr bwMode="auto">
              <a:xfrm>
                <a:off x="3077" y="3359"/>
                <a:ext cx="182" cy="149"/>
                <a:chOff x="3077" y="3359"/>
                <a:chExt cx="182" cy="149"/>
              </a:xfrm>
            </p:grpSpPr>
            <p:sp>
              <p:nvSpPr>
                <p:cNvPr id="76" name="Line 85">
                  <a:extLst>
                    <a:ext uri="{FF2B5EF4-FFF2-40B4-BE49-F238E27FC236}">
                      <a16:creationId xmlns:a16="http://schemas.microsoft.com/office/drawing/2014/main" id="{DEB0694E-EB72-BC5D-FB9A-1EC1F066F49B}"/>
                    </a:ext>
                  </a:extLst>
                </p:cNvPr>
                <p:cNvSpPr>
                  <a:spLocks noChangeShapeType="1"/>
                </p:cNvSpPr>
                <p:nvPr/>
              </p:nvSpPr>
              <p:spPr bwMode="auto">
                <a:xfrm flipV="1">
                  <a:off x="3077"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77" name="Line 86">
                  <a:extLst>
                    <a:ext uri="{FF2B5EF4-FFF2-40B4-BE49-F238E27FC236}">
                      <a16:creationId xmlns:a16="http://schemas.microsoft.com/office/drawing/2014/main" id="{3DE451DD-A853-EE08-E838-BECF314B46A7}"/>
                    </a:ext>
                  </a:extLst>
                </p:cNvPr>
                <p:cNvSpPr>
                  <a:spLocks noChangeShapeType="1"/>
                </p:cNvSpPr>
                <p:nvPr/>
              </p:nvSpPr>
              <p:spPr bwMode="auto">
                <a:xfrm>
                  <a:off x="3082"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78" name="Line 87">
                  <a:extLst>
                    <a:ext uri="{FF2B5EF4-FFF2-40B4-BE49-F238E27FC236}">
                      <a16:creationId xmlns:a16="http://schemas.microsoft.com/office/drawing/2014/main" id="{2DB8F4C7-CC9D-DB77-65FB-F57A37B16DCB}"/>
                    </a:ext>
                  </a:extLst>
                </p:cNvPr>
                <p:cNvSpPr>
                  <a:spLocks noChangeShapeType="1"/>
                </p:cNvSpPr>
                <p:nvPr/>
              </p:nvSpPr>
              <p:spPr bwMode="auto">
                <a:xfrm>
                  <a:off x="3164"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79" name="Line 88">
                  <a:extLst>
                    <a:ext uri="{FF2B5EF4-FFF2-40B4-BE49-F238E27FC236}">
                      <a16:creationId xmlns:a16="http://schemas.microsoft.com/office/drawing/2014/main" id="{CCFA3108-D07B-ECA9-31DB-B98A5885E4E7}"/>
                    </a:ext>
                  </a:extLst>
                </p:cNvPr>
                <p:cNvSpPr>
                  <a:spLocks noChangeShapeType="1"/>
                </p:cNvSpPr>
                <p:nvPr/>
              </p:nvSpPr>
              <p:spPr bwMode="auto">
                <a:xfrm>
                  <a:off x="3169" y="3504"/>
                  <a:ext cx="8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80" name="Line 89">
                  <a:extLst>
                    <a:ext uri="{FF2B5EF4-FFF2-40B4-BE49-F238E27FC236}">
                      <a16:creationId xmlns:a16="http://schemas.microsoft.com/office/drawing/2014/main" id="{552279BE-7F88-2ED7-E40B-7DAA5659E4FA}"/>
                    </a:ext>
                  </a:extLst>
                </p:cNvPr>
                <p:cNvSpPr>
                  <a:spLocks noChangeShapeType="1"/>
                </p:cNvSpPr>
                <p:nvPr/>
              </p:nvSpPr>
              <p:spPr bwMode="auto">
                <a:xfrm>
                  <a:off x="3259"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64" name="Group 90">
                <a:extLst>
                  <a:ext uri="{FF2B5EF4-FFF2-40B4-BE49-F238E27FC236}">
                    <a16:creationId xmlns:a16="http://schemas.microsoft.com/office/drawing/2014/main" id="{22054256-3F6D-5CEC-F516-6C1A7BA5BFD0}"/>
                  </a:ext>
                </a:extLst>
              </p:cNvPr>
              <p:cNvGrpSpPr>
                <a:grpSpLocks/>
              </p:cNvGrpSpPr>
              <p:nvPr/>
            </p:nvGrpSpPr>
            <p:grpSpPr bwMode="auto">
              <a:xfrm>
                <a:off x="3259" y="3359"/>
                <a:ext cx="173" cy="149"/>
                <a:chOff x="3259" y="3359"/>
                <a:chExt cx="173" cy="149"/>
              </a:xfrm>
            </p:grpSpPr>
            <p:sp>
              <p:nvSpPr>
                <p:cNvPr id="71" name="Line 91">
                  <a:extLst>
                    <a:ext uri="{FF2B5EF4-FFF2-40B4-BE49-F238E27FC236}">
                      <a16:creationId xmlns:a16="http://schemas.microsoft.com/office/drawing/2014/main" id="{310BCACD-BE7A-A63D-8409-462D0EB134F5}"/>
                    </a:ext>
                  </a:extLst>
                </p:cNvPr>
                <p:cNvSpPr>
                  <a:spLocks noChangeShapeType="1"/>
                </p:cNvSpPr>
                <p:nvPr/>
              </p:nvSpPr>
              <p:spPr bwMode="auto">
                <a:xfrm flipV="1">
                  <a:off x="3259"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72" name="Line 92">
                  <a:extLst>
                    <a:ext uri="{FF2B5EF4-FFF2-40B4-BE49-F238E27FC236}">
                      <a16:creationId xmlns:a16="http://schemas.microsoft.com/office/drawing/2014/main" id="{63808FA2-BB94-9FBC-62C0-E7333C5DEC66}"/>
                    </a:ext>
                  </a:extLst>
                </p:cNvPr>
                <p:cNvSpPr>
                  <a:spLocks noChangeShapeType="1"/>
                </p:cNvSpPr>
                <p:nvPr/>
              </p:nvSpPr>
              <p:spPr bwMode="auto">
                <a:xfrm>
                  <a:off x="3264"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73" name="Line 93">
                  <a:extLst>
                    <a:ext uri="{FF2B5EF4-FFF2-40B4-BE49-F238E27FC236}">
                      <a16:creationId xmlns:a16="http://schemas.microsoft.com/office/drawing/2014/main" id="{7701E251-5C3B-1FF6-50AF-B1295E72A491}"/>
                    </a:ext>
                  </a:extLst>
                </p:cNvPr>
                <p:cNvSpPr>
                  <a:spLocks noChangeShapeType="1"/>
                </p:cNvSpPr>
                <p:nvPr/>
              </p:nvSpPr>
              <p:spPr bwMode="auto">
                <a:xfrm>
                  <a:off x="3346"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74" name="Line 94">
                  <a:extLst>
                    <a:ext uri="{FF2B5EF4-FFF2-40B4-BE49-F238E27FC236}">
                      <a16:creationId xmlns:a16="http://schemas.microsoft.com/office/drawing/2014/main" id="{F50C3E76-52FA-28DC-D0F8-697DEE7CA8E8}"/>
                    </a:ext>
                  </a:extLst>
                </p:cNvPr>
                <p:cNvSpPr>
                  <a:spLocks noChangeShapeType="1"/>
                </p:cNvSpPr>
                <p:nvPr/>
              </p:nvSpPr>
              <p:spPr bwMode="auto">
                <a:xfrm>
                  <a:off x="3351" y="3504"/>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75" name="Line 95">
                  <a:extLst>
                    <a:ext uri="{FF2B5EF4-FFF2-40B4-BE49-F238E27FC236}">
                      <a16:creationId xmlns:a16="http://schemas.microsoft.com/office/drawing/2014/main" id="{65143CCF-0CA0-3247-22FC-8799F26D6778}"/>
                    </a:ext>
                  </a:extLst>
                </p:cNvPr>
                <p:cNvSpPr>
                  <a:spLocks noChangeShapeType="1"/>
                </p:cNvSpPr>
                <p:nvPr/>
              </p:nvSpPr>
              <p:spPr bwMode="auto">
                <a:xfrm>
                  <a:off x="3432"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65" name="Group 96">
                <a:extLst>
                  <a:ext uri="{FF2B5EF4-FFF2-40B4-BE49-F238E27FC236}">
                    <a16:creationId xmlns:a16="http://schemas.microsoft.com/office/drawing/2014/main" id="{7AAB062D-B202-D91B-CBF7-EC0B53D89EBD}"/>
                  </a:ext>
                </a:extLst>
              </p:cNvPr>
              <p:cNvGrpSpPr>
                <a:grpSpLocks/>
              </p:cNvGrpSpPr>
              <p:nvPr/>
            </p:nvGrpSpPr>
            <p:grpSpPr bwMode="auto">
              <a:xfrm>
                <a:off x="3432" y="3359"/>
                <a:ext cx="174" cy="149"/>
                <a:chOff x="3432" y="3359"/>
                <a:chExt cx="174" cy="149"/>
              </a:xfrm>
            </p:grpSpPr>
            <p:sp>
              <p:nvSpPr>
                <p:cNvPr id="66" name="Line 97">
                  <a:extLst>
                    <a:ext uri="{FF2B5EF4-FFF2-40B4-BE49-F238E27FC236}">
                      <a16:creationId xmlns:a16="http://schemas.microsoft.com/office/drawing/2014/main" id="{7B6AF922-C900-0A8D-F023-5E377FF2AA75}"/>
                    </a:ext>
                  </a:extLst>
                </p:cNvPr>
                <p:cNvSpPr>
                  <a:spLocks noChangeShapeType="1"/>
                </p:cNvSpPr>
                <p:nvPr/>
              </p:nvSpPr>
              <p:spPr bwMode="auto">
                <a:xfrm flipV="1">
                  <a:off x="3432"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67" name="Line 98">
                  <a:extLst>
                    <a:ext uri="{FF2B5EF4-FFF2-40B4-BE49-F238E27FC236}">
                      <a16:creationId xmlns:a16="http://schemas.microsoft.com/office/drawing/2014/main" id="{4DE774EC-C442-D563-174C-8B10C7F8B3B3}"/>
                    </a:ext>
                  </a:extLst>
                </p:cNvPr>
                <p:cNvSpPr>
                  <a:spLocks noChangeShapeType="1"/>
                </p:cNvSpPr>
                <p:nvPr/>
              </p:nvSpPr>
              <p:spPr bwMode="auto">
                <a:xfrm>
                  <a:off x="3437"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68" name="Line 99">
                  <a:extLst>
                    <a:ext uri="{FF2B5EF4-FFF2-40B4-BE49-F238E27FC236}">
                      <a16:creationId xmlns:a16="http://schemas.microsoft.com/office/drawing/2014/main" id="{51104040-D47D-9B08-0C01-E9589B1DA557}"/>
                    </a:ext>
                  </a:extLst>
                </p:cNvPr>
                <p:cNvSpPr>
                  <a:spLocks noChangeShapeType="1"/>
                </p:cNvSpPr>
                <p:nvPr/>
              </p:nvSpPr>
              <p:spPr bwMode="auto">
                <a:xfrm>
                  <a:off x="3519"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69" name="Line 100">
                  <a:extLst>
                    <a:ext uri="{FF2B5EF4-FFF2-40B4-BE49-F238E27FC236}">
                      <a16:creationId xmlns:a16="http://schemas.microsoft.com/office/drawing/2014/main" id="{EE308292-9EF8-66FB-6F93-55A26D1F6A25}"/>
                    </a:ext>
                  </a:extLst>
                </p:cNvPr>
                <p:cNvSpPr>
                  <a:spLocks noChangeShapeType="1"/>
                </p:cNvSpPr>
                <p:nvPr/>
              </p:nvSpPr>
              <p:spPr bwMode="auto">
                <a:xfrm>
                  <a:off x="3524"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70" name="Line 101">
                  <a:extLst>
                    <a:ext uri="{FF2B5EF4-FFF2-40B4-BE49-F238E27FC236}">
                      <a16:creationId xmlns:a16="http://schemas.microsoft.com/office/drawing/2014/main" id="{6B9FA776-5586-2879-659C-FEE0C4C0BD44}"/>
                    </a:ext>
                  </a:extLst>
                </p:cNvPr>
                <p:cNvSpPr>
                  <a:spLocks noChangeShapeType="1"/>
                </p:cNvSpPr>
                <p:nvPr/>
              </p:nvSpPr>
              <p:spPr bwMode="auto">
                <a:xfrm>
                  <a:off x="3606"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grpSp>
          <p:nvGrpSpPr>
            <p:cNvPr id="5" name="Group 102">
              <a:extLst>
                <a:ext uri="{FF2B5EF4-FFF2-40B4-BE49-F238E27FC236}">
                  <a16:creationId xmlns:a16="http://schemas.microsoft.com/office/drawing/2014/main" id="{669D2130-9A2D-1F85-F8F4-0CBD29354696}"/>
                </a:ext>
              </a:extLst>
            </p:cNvPr>
            <p:cNvGrpSpPr>
              <a:grpSpLocks/>
            </p:cNvGrpSpPr>
            <p:nvPr/>
          </p:nvGrpSpPr>
          <p:grpSpPr bwMode="auto">
            <a:xfrm>
              <a:off x="3622" y="3359"/>
              <a:ext cx="1404" cy="149"/>
              <a:chOff x="3622" y="3359"/>
              <a:chExt cx="1404" cy="149"/>
            </a:xfrm>
          </p:grpSpPr>
          <p:grpSp>
            <p:nvGrpSpPr>
              <p:cNvPr id="6" name="Group 103">
                <a:extLst>
                  <a:ext uri="{FF2B5EF4-FFF2-40B4-BE49-F238E27FC236}">
                    <a16:creationId xmlns:a16="http://schemas.microsoft.com/office/drawing/2014/main" id="{92F5B4EC-492E-7CA7-E4F3-FE363473ACF4}"/>
                  </a:ext>
                </a:extLst>
              </p:cNvPr>
              <p:cNvGrpSpPr>
                <a:grpSpLocks/>
              </p:cNvGrpSpPr>
              <p:nvPr/>
            </p:nvGrpSpPr>
            <p:grpSpPr bwMode="auto">
              <a:xfrm>
                <a:off x="3622" y="3359"/>
                <a:ext cx="173" cy="149"/>
                <a:chOff x="3622" y="3359"/>
                <a:chExt cx="173" cy="149"/>
              </a:xfrm>
            </p:grpSpPr>
            <p:sp>
              <p:nvSpPr>
                <p:cNvPr id="53" name="Line 104">
                  <a:extLst>
                    <a:ext uri="{FF2B5EF4-FFF2-40B4-BE49-F238E27FC236}">
                      <a16:creationId xmlns:a16="http://schemas.microsoft.com/office/drawing/2014/main" id="{714564DA-755C-8190-0DC8-150980965CB3}"/>
                    </a:ext>
                  </a:extLst>
                </p:cNvPr>
                <p:cNvSpPr>
                  <a:spLocks noChangeShapeType="1"/>
                </p:cNvSpPr>
                <p:nvPr/>
              </p:nvSpPr>
              <p:spPr bwMode="auto">
                <a:xfrm flipV="1">
                  <a:off x="3622"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54" name="Line 105">
                  <a:extLst>
                    <a:ext uri="{FF2B5EF4-FFF2-40B4-BE49-F238E27FC236}">
                      <a16:creationId xmlns:a16="http://schemas.microsoft.com/office/drawing/2014/main" id="{9D41DFF6-21D9-AB45-2D7C-935C09851C38}"/>
                    </a:ext>
                  </a:extLst>
                </p:cNvPr>
                <p:cNvSpPr>
                  <a:spLocks noChangeShapeType="1"/>
                </p:cNvSpPr>
                <p:nvPr/>
              </p:nvSpPr>
              <p:spPr bwMode="auto">
                <a:xfrm>
                  <a:off x="3627" y="3362"/>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55" name="Line 106">
                  <a:extLst>
                    <a:ext uri="{FF2B5EF4-FFF2-40B4-BE49-F238E27FC236}">
                      <a16:creationId xmlns:a16="http://schemas.microsoft.com/office/drawing/2014/main" id="{F442D990-5B9E-1613-64CC-E8E135FB27A0}"/>
                    </a:ext>
                  </a:extLst>
                </p:cNvPr>
                <p:cNvSpPr>
                  <a:spLocks noChangeShapeType="1"/>
                </p:cNvSpPr>
                <p:nvPr/>
              </p:nvSpPr>
              <p:spPr bwMode="auto">
                <a:xfrm>
                  <a:off x="3708"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56" name="Line 107">
                  <a:extLst>
                    <a:ext uri="{FF2B5EF4-FFF2-40B4-BE49-F238E27FC236}">
                      <a16:creationId xmlns:a16="http://schemas.microsoft.com/office/drawing/2014/main" id="{DAFF56D2-27B1-F437-B580-129EB82AF1C4}"/>
                    </a:ext>
                  </a:extLst>
                </p:cNvPr>
                <p:cNvSpPr>
                  <a:spLocks noChangeShapeType="1"/>
                </p:cNvSpPr>
                <p:nvPr/>
              </p:nvSpPr>
              <p:spPr bwMode="auto">
                <a:xfrm>
                  <a:off x="3713"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57" name="Line 108">
                  <a:extLst>
                    <a:ext uri="{FF2B5EF4-FFF2-40B4-BE49-F238E27FC236}">
                      <a16:creationId xmlns:a16="http://schemas.microsoft.com/office/drawing/2014/main" id="{67CBDC98-E9BE-CDAB-72FA-8B90CC5419FC}"/>
                    </a:ext>
                  </a:extLst>
                </p:cNvPr>
                <p:cNvSpPr>
                  <a:spLocks noChangeShapeType="1"/>
                </p:cNvSpPr>
                <p:nvPr/>
              </p:nvSpPr>
              <p:spPr bwMode="auto">
                <a:xfrm>
                  <a:off x="3795"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7" name="Group 109">
                <a:extLst>
                  <a:ext uri="{FF2B5EF4-FFF2-40B4-BE49-F238E27FC236}">
                    <a16:creationId xmlns:a16="http://schemas.microsoft.com/office/drawing/2014/main" id="{77C6363A-6DE4-FC36-7BEF-D6300A1CC55D}"/>
                  </a:ext>
                </a:extLst>
              </p:cNvPr>
              <p:cNvGrpSpPr>
                <a:grpSpLocks/>
              </p:cNvGrpSpPr>
              <p:nvPr/>
            </p:nvGrpSpPr>
            <p:grpSpPr bwMode="auto">
              <a:xfrm>
                <a:off x="3795" y="3359"/>
                <a:ext cx="174" cy="149"/>
                <a:chOff x="3795" y="3359"/>
                <a:chExt cx="174" cy="149"/>
              </a:xfrm>
            </p:grpSpPr>
            <p:sp>
              <p:nvSpPr>
                <p:cNvPr id="48" name="Line 110">
                  <a:extLst>
                    <a:ext uri="{FF2B5EF4-FFF2-40B4-BE49-F238E27FC236}">
                      <a16:creationId xmlns:a16="http://schemas.microsoft.com/office/drawing/2014/main" id="{2AA64630-635C-77DF-1E61-5C2389A177A8}"/>
                    </a:ext>
                  </a:extLst>
                </p:cNvPr>
                <p:cNvSpPr>
                  <a:spLocks noChangeShapeType="1"/>
                </p:cNvSpPr>
                <p:nvPr/>
              </p:nvSpPr>
              <p:spPr bwMode="auto">
                <a:xfrm flipV="1">
                  <a:off x="3795"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49" name="Line 111">
                  <a:extLst>
                    <a:ext uri="{FF2B5EF4-FFF2-40B4-BE49-F238E27FC236}">
                      <a16:creationId xmlns:a16="http://schemas.microsoft.com/office/drawing/2014/main" id="{CF103B05-96E0-EE5B-3BAD-F8F7B41FB6E7}"/>
                    </a:ext>
                  </a:extLst>
                </p:cNvPr>
                <p:cNvSpPr>
                  <a:spLocks noChangeShapeType="1"/>
                </p:cNvSpPr>
                <p:nvPr/>
              </p:nvSpPr>
              <p:spPr bwMode="auto">
                <a:xfrm>
                  <a:off x="3800"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50" name="Line 112">
                  <a:extLst>
                    <a:ext uri="{FF2B5EF4-FFF2-40B4-BE49-F238E27FC236}">
                      <a16:creationId xmlns:a16="http://schemas.microsoft.com/office/drawing/2014/main" id="{7F5EB2B0-3A22-BE23-803D-A985189D48B9}"/>
                    </a:ext>
                  </a:extLst>
                </p:cNvPr>
                <p:cNvSpPr>
                  <a:spLocks noChangeShapeType="1"/>
                </p:cNvSpPr>
                <p:nvPr/>
              </p:nvSpPr>
              <p:spPr bwMode="auto">
                <a:xfrm>
                  <a:off x="3882"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51" name="Line 113">
                  <a:extLst>
                    <a:ext uri="{FF2B5EF4-FFF2-40B4-BE49-F238E27FC236}">
                      <a16:creationId xmlns:a16="http://schemas.microsoft.com/office/drawing/2014/main" id="{D6AFD0DA-1AEB-95F5-DB48-382042F11F38}"/>
                    </a:ext>
                  </a:extLst>
                </p:cNvPr>
                <p:cNvSpPr>
                  <a:spLocks noChangeShapeType="1"/>
                </p:cNvSpPr>
                <p:nvPr/>
              </p:nvSpPr>
              <p:spPr bwMode="auto">
                <a:xfrm>
                  <a:off x="3887"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52" name="Line 114">
                  <a:extLst>
                    <a:ext uri="{FF2B5EF4-FFF2-40B4-BE49-F238E27FC236}">
                      <a16:creationId xmlns:a16="http://schemas.microsoft.com/office/drawing/2014/main" id="{AEF185B4-9133-8F71-E09C-FBF05DF3CBDA}"/>
                    </a:ext>
                  </a:extLst>
                </p:cNvPr>
                <p:cNvSpPr>
                  <a:spLocks noChangeShapeType="1"/>
                </p:cNvSpPr>
                <p:nvPr/>
              </p:nvSpPr>
              <p:spPr bwMode="auto">
                <a:xfrm>
                  <a:off x="3969"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9" name="Group 115">
                <a:extLst>
                  <a:ext uri="{FF2B5EF4-FFF2-40B4-BE49-F238E27FC236}">
                    <a16:creationId xmlns:a16="http://schemas.microsoft.com/office/drawing/2014/main" id="{89D96CFA-4797-88D3-D7F1-DC16131D1BEF}"/>
                  </a:ext>
                </a:extLst>
              </p:cNvPr>
              <p:cNvGrpSpPr>
                <a:grpSpLocks/>
              </p:cNvGrpSpPr>
              <p:nvPr/>
            </p:nvGrpSpPr>
            <p:grpSpPr bwMode="auto">
              <a:xfrm>
                <a:off x="3969" y="3359"/>
                <a:ext cx="181" cy="149"/>
                <a:chOff x="3969" y="3359"/>
                <a:chExt cx="181" cy="149"/>
              </a:xfrm>
            </p:grpSpPr>
            <p:sp>
              <p:nvSpPr>
                <p:cNvPr id="43" name="Line 116">
                  <a:extLst>
                    <a:ext uri="{FF2B5EF4-FFF2-40B4-BE49-F238E27FC236}">
                      <a16:creationId xmlns:a16="http://schemas.microsoft.com/office/drawing/2014/main" id="{947ABD02-EC5A-899D-ACE9-2F1CB3AD5D60}"/>
                    </a:ext>
                  </a:extLst>
                </p:cNvPr>
                <p:cNvSpPr>
                  <a:spLocks noChangeShapeType="1"/>
                </p:cNvSpPr>
                <p:nvPr/>
              </p:nvSpPr>
              <p:spPr bwMode="auto">
                <a:xfrm flipV="1">
                  <a:off x="3969"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44" name="Line 117">
                  <a:extLst>
                    <a:ext uri="{FF2B5EF4-FFF2-40B4-BE49-F238E27FC236}">
                      <a16:creationId xmlns:a16="http://schemas.microsoft.com/office/drawing/2014/main" id="{6A930AB9-D3E9-E03F-3241-801129B5211C}"/>
                    </a:ext>
                  </a:extLst>
                </p:cNvPr>
                <p:cNvSpPr>
                  <a:spLocks noChangeShapeType="1"/>
                </p:cNvSpPr>
                <p:nvPr/>
              </p:nvSpPr>
              <p:spPr bwMode="auto">
                <a:xfrm>
                  <a:off x="3974"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45" name="Line 118">
                  <a:extLst>
                    <a:ext uri="{FF2B5EF4-FFF2-40B4-BE49-F238E27FC236}">
                      <a16:creationId xmlns:a16="http://schemas.microsoft.com/office/drawing/2014/main" id="{A399EBA1-6284-4E65-8C26-9C56FDFBF11C}"/>
                    </a:ext>
                  </a:extLst>
                </p:cNvPr>
                <p:cNvSpPr>
                  <a:spLocks noChangeShapeType="1"/>
                </p:cNvSpPr>
                <p:nvPr/>
              </p:nvSpPr>
              <p:spPr bwMode="auto">
                <a:xfrm>
                  <a:off x="4056"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46" name="Line 119">
                  <a:extLst>
                    <a:ext uri="{FF2B5EF4-FFF2-40B4-BE49-F238E27FC236}">
                      <a16:creationId xmlns:a16="http://schemas.microsoft.com/office/drawing/2014/main" id="{BFDBCFB7-9FBC-28FA-0A5D-25AE69D11E59}"/>
                    </a:ext>
                  </a:extLst>
                </p:cNvPr>
                <p:cNvSpPr>
                  <a:spLocks noChangeShapeType="1"/>
                </p:cNvSpPr>
                <p:nvPr/>
              </p:nvSpPr>
              <p:spPr bwMode="auto">
                <a:xfrm>
                  <a:off x="4061" y="3504"/>
                  <a:ext cx="8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47" name="Line 120">
                  <a:extLst>
                    <a:ext uri="{FF2B5EF4-FFF2-40B4-BE49-F238E27FC236}">
                      <a16:creationId xmlns:a16="http://schemas.microsoft.com/office/drawing/2014/main" id="{32F17F64-3B54-4DBF-E4F6-020C7130F53C}"/>
                    </a:ext>
                  </a:extLst>
                </p:cNvPr>
                <p:cNvSpPr>
                  <a:spLocks noChangeShapeType="1"/>
                </p:cNvSpPr>
                <p:nvPr/>
              </p:nvSpPr>
              <p:spPr bwMode="auto">
                <a:xfrm>
                  <a:off x="4150"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0" name="Group 121">
                <a:extLst>
                  <a:ext uri="{FF2B5EF4-FFF2-40B4-BE49-F238E27FC236}">
                    <a16:creationId xmlns:a16="http://schemas.microsoft.com/office/drawing/2014/main" id="{AF4160B1-459F-D8C2-97A3-893D3D6CDB9D}"/>
                  </a:ext>
                </a:extLst>
              </p:cNvPr>
              <p:cNvGrpSpPr>
                <a:grpSpLocks/>
              </p:cNvGrpSpPr>
              <p:nvPr/>
            </p:nvGrpSpPr>
            <p:grpSpPr bwMode="auto">
              <a:xfrm>
                <a:off x="4150" y="3359"/>
                <a:ext cx="174" cy="149"/>
                <a:chOff x="4150" y="3359"/>
                <a:chExt cx="174" cy="149"/>
              </a:xfrm>
            </p:grpSpPr>
            <p:sp>
              <p:nvSpPr>
                <p:cNvPr id="38" name="Line 122">
                  <a:extLst>
                    <a:ext uri="{FF2B5EF4-FFF2-40B4-BE49-F238E27FC236}">
                      <a16:creationId xmlns:a16="http://schemas.microsoft.com/office/drawing/2014/main" id="{C430EF57-9DB4-9420-D6D2-34C5B4C53A90}"/>
                    </a:ext>
                  </a:extLst>
                </p:cNvPr>
                <p:cNvSpPr>
                  <a:spLocks noChangeShapeType="1"/>
                </p:cNvSpPr>
                <p:nvPr/>
              </p:nvSpPr>
              <p:spPr bwMode="auto">
                <a:xfrm flipV="1">
                  <a:off x="4150"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39" name="Line 123">
                  <a:extLst>
                    <a:ext uri="{FF2B5EF4-FFF2-40B4-BE49-F238E27FC236}">
                      <a16:creationId xmlns:a16="http://schemas.microsoft.com/office/drawing/2014/main" id="{694C37DB-C308-4988-4C34-EE73735DBD5D}"/>
                    </a:ext>
                  </a:extLst>
                </p:cNvPr>
                <p:cNvSpPr>
                  <a:spLocks noChangeShapeType="1"/>
                </p:cNvSpPr>
                <p:nvPr/>
              </p:nvSpPr>
              <p:spPr bwMode="auto">
                <a:xfrm>
                  <a:off x="4155"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40" name="Line 124">
                  <a:extLst>
                    <a:ext uri="{FF2B5EF4-FFF2-40B4-BE49-F238E27FC236}">
                      <a16:creationId xmlns:a16="http://schemas.microsoft.com/office/drawing/2014/main" id="{AA6DE3E3-E721-C724-22E8-F61E7346A4F1}"/>
                    </a:ext>
                  </a:extLst>
                </p:cNvPr>
                <p:cNvSpPr>
                  <a:spLocks noChangeShapeType="1"/>
                </p:cNvSpPr>
                <p:nvPr/>
              </p:nvSpPr>
              <p:spPr bwMode="auto">
                <a:xfrm>
                  <a:off x="4237"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41" name="Line 125">
                  <a:extLst>
                    <a:ext uri="{FF2B5EF4-FFF2-40B4-BE49-F238E27FC236}">
                      <a16:creationId xmlns:a16="http://schemas.microsoft.com/office/drawing/2014/main" id="{E60DABA8-EC73-C404-1A46-3CBB428DA37C}"/>
                    </a:ext>
                  </a:extLst>
                </p:cNvPr>
                <p:cNvSpPr>
                  <a:spLocks noChangeShapeType="1"/>
                </p:cNvSpPr>
                <p:nvPr/>
              </p:nvSpPr>
              <p:spPr bwMode="auto">
                <a:xfrm>
                  <a:off x="4242"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42" name="Line 126">
                  <a:extLst>
                    <a:ext uri="{FF2B5EF4-FFF2-40B4-BE49-F238E27FC236}">
                      <a16:creationId xmlns:a16="http://schemas.microsoft.com/office/drawing/2014/main" id="{63E2EF83-CB47-F41E-712A-14D08B2F2BB5}"/>
                    </a:ext>
                  </a:extLst>
                </p:cNvPr>
                <p:cNvSpPr>
                  <a:spLocks noChangeShapeType="1"/>
                </p:cNvSpPr>
                <p:nvPr/>
              </p:nvSpPr>
              <p:spPr bwMode="auto">
                <a:xfrm>
                  <a:off x="4324"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1" name="Group 127">
                <a:extLst>
                  <a:ext uri="{FF2B5EF4-FFF2-40B4-BE49-F238E27FC236}">
                    <a16:creationId xmlns:a16="http://schemas.microsoft.com/office/drawing/2014/main" id="{222CA7ED-2ABC-9085-8DC7-D17B2E2AF4E7}"/>
                  </a:ext>
                </a:extLst>
              </p:cNvPr>
              <p:cNvGrpSpPr>
                <a:grpSpLocks/>
              </p:cNvGrpSpPr>
              <p:nvPr/>
            </p:nvGrpSpPr>
            <p:grpSpPr bwMode="auto">
              <a:xfrm>
                <a:off x="4324" y="3359"/>
                <a:ext cx="174" cy="149"/>
                <a:chOff x="4324" y="3359"/>
                <a:chExt cx="174" cy="149"/>
              </a:xfrm>
            </p:grpSpPr>
            <p:sp>
              <p:nvSpPr>
                <p:cNvPr id="33" name="Line 128">
                  <a:extLst>
                    <a:ext uri="{FF2B5EF4-FFF2-40B4-BE49-F238E27FC236}">
                      <a16:creationId xmlns:a16="http://schemas.microsoft.com/office/drawing/2014/main" id="{AC5038C0-4CC2-C034-778F-1E9AE92B3CB2}"/>
                    </a:ext>
                  </a:extLst>
                </p:cNvPr>
                <p:cNvSpPr>
                  <a:spLocks noChangeShapeType="1"/>
                </p:cNvSpPr>
                <p:nvPr/>
              </p:nvSpPr>
              <p:spPr bwMode="auto">
                <a:xfrm flipV="1">
                  <a:off x="4324"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34" name="Line 129">
                  <a:extLst>
                    <a:ext uri="{FF2B5EF4-FFF2-40B4-BE49-F238E27FC236}">
                      <a16:creationId xmlns:a16="http://schemas.microsoft.com/office/drawing/2014/main" id="{5034FC3B-B8BA-BB97-15ED-31CD8C332DFC}"/>
                    </a:ext>
                  </a:extLst>
                </p:cNvPr>
                <p:cNvSpPr>
                  <a:spLocks noChangeShapeType="1"/>
                </p:cNvSpPr>
                <p:nvPr/>
              </p:nvSpPr>
              <p:spPr bwMode="auto">
                <a:xfrm>
                  <a:off x="4329"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35" name="Line 130">
                  <a:extLst>
                    <a:ext uri="{FF2B5EF4-FFF2-40B4-BE49-F238E27FC236}">
                      <a16:creationId xmlns:a16="http://schemas.microsoft.com/office/drawing/2014/main" id="{F176D6D1-81A6-DFEF-6F11-4B97B1E00921}"/>
                    </a:ext>
                  </a:extLst>
                </p:cNvPr>
                <p:cNvSpPr>
                  <a:spLocks noChangeShapeType="1"/>
                </p:cNvSpPr>
                <p:nvPr/>
              </p:nvSpPr>
              <p:spPr bwMode="auto">
                <a:xfrm>
                  <a:off x="4411"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36" name="Line 131">
                  <a:extLst>
                    <a:ext uri="{FF2B5EF4-FFF2-40B4-BE49-F238E27FC236}">
                      <a16:creationId xmlns:a16="http://schemas.microsoft.com/office/drawing/2014/main" id="{04339EC5-7C9A-5E5A-C754-3D303C560B25}"/>
                    </a:ext>
                  </a:extLst>
                </p:cNvPr>
                <p:cNvSpPr>
                  <a:spLocks noChangeShapeType="1"/>
                </p:cNvSpPr>
                <p:nvPr/>
              </p:nvSpPr>
              <p:spPr bwMode="auto">
                <a:xfrm>
                  <a:off x="4416"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37" name="Line 132">
                  <a:extLst>
                    <a:ext uri="{FF2B5EF4-FFF2-40B4-BE49-F238E27FC236}">
                      <a16:creationId xmlns:a16="http://schemas.microsoft.com/office/drawing/2014/main" id="{F70F8777-D82A-0365-7130-B9682936C6E3}"/>
                    </a:ext>
                  </a:extLst>
                </p:cNvPr>
                <p:cNvSpPr>
                  <a:spLocks noChangeShapeType="1"/>
                </p:cNvSpPr>
                <p:nvPr/>
              </p:nvSpPr>
              <p:spPr bwMode="auto">
                <a:xfrm>
                  <a:off x="4498"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2" name="Group 133">
                <a:extLst>
                  <a:ext uri="{FF2B5EF4-FFF2-40B4-BE49-F238E27FC236}">
                    <a16:creationId xmlns:a16="http://schemas.microsoft.com/office/drawing/2014/main" id="{DA4281DB-2F11-3A81-67F7-9D1A43858611}"/>
                  </a:ext>
                </a:extLst>
              </p:cNvPr>
              <p:cNvGrpSpPr>
                <a:grpSpLocks/>
              </p:cNvGrpSpPr>
              <p:nvPr/>
            </p:nvGrpSpPr>
            <p:grpSpPr bwMode="auto">
              <a:xfrm>
                <a:off x="4498" y="3359"/>
                <a:ext cx="181" cy="149"/>
                <a:chOff x="4498" y="3359"/>
                <a:chExt cx="181" cy="149"/>
              </a:xfrm>
            </p:grpSpPr>
            <p:sp>
              <p:nvSpPr>
                <p:cNvPr id="28" name="Line 134">
                  <a:extLst>
                    <a:ext uri="{FF2B5EF4-FFF2-40B4-BE49-F238E27FC236}">
                      <a16:creationId xmlns:a16="http://schemas.microsoft.com/office/drawing/2014/main" id="{7B595F84-EBA4-8624-AECF-D4F9A36E787A}"/>
                    </a:ext>
                  </a:extLst>
                </p:cNvPr>
                <p:cNvSpPr>
                  <a:spLocks noChangeShapeType="1"/>
                </p:cNvSpPr>
                <p:nvPr/>
              </p:nvSpPr>
              <p:spPr bwMode="auto">
                <a:xfrm flipV="1">
                  <a:off x="4498"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29" name="Line 135">
                  <a:extLst>
                    <a:ext uri="{FF2B5EF4-FFF2-40B4-BE49-F238E27FC236}">
                      <a16:creationId xmlns:a16="http://schemas.microsoft.com/office/drawing/2014/main" id="{21285AB0-29F1-0C41-E59B-BB0D91DAE1A2}"/>
                    </a:ext>
                  </a:extLst>
                </p:cNvPr>
                <p:cNvSpPr>
                  <a:spLocks noChangeShapeType="1"/>
                </p:cNvSpPr>
                <p:nvPr/>
              </p:nvSpPr>
              <p:spPr bwMode="auto">
                <a:xfrm>
                  <a:off x="4503" y="3362"/>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30" name="Line 136">
                  <a:extLst>
                    <a:ext uri="{FF2B5EF4-FFF2-40B4-BE49-F238E27FC236}">
                      <a16:creationId xmlns:a16="http://schemas.microsoft.com/office/drawing/2014/main" id="{184117A1-1A91-A8EA-C555-A9F927273DCB}"/>
                    </a:ext>
                  </a:extLst>
                </p:cNvPr>
                <p:cNvSpPr>
                  <a:spLocks noChangeShapeType="1"/>
                </p:cNvSpPr>
                <p:nvPr/>
              </p:nvSpPr>
              <p:spPr bwMode="auto">
                <a:xfrm>
                  <a:off x="4584"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31" name="Line 137">
                  <a:extLst>
                    <a:ext uri="{FF2B5EF4-FFF2-40B4-BE49-F238E27FC236}">
                      <a16:creationId xmlns:a16="http://schemas.microsoft.com/office/drawing/2014/main" id="{7F781ED5-3E3C-F80B-8442-457B5B36C957}"/>
                    </a:ext>
                  </a:extLst>
                </p:cNvPr>
                <p:cNvSpPr>
                  <a:spLocks noChangeShapeType="1"/>
                </p:cNvSpPr>
                <p:nvPr/>
              </p:nvSpPr>
              <p:spPr bwMode="auto">
                <a:xfrm>
                  <a:off x="4589" y="3504"/>
                  <a:ext cx="8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32" name="Line 138">
                  <a:extLst>
                    <a:ext uri="{FF2B5EF4-FFF2-40B4-BE49-F238E27FC236}">
                      <a16:creationId xmlns:a16="http://schemas.microsoft.com/office/drawing/2014/main" id="{01EB83D9-E722-033E-2430-1AFF93F51207}"/>
                    </a:ext>
                  </a:extLst>
                </p:cNvPr>
                <p:cNvSpPr>
                  <a:spLocks noChangeShapeType="1"/>
                </p:cNvSpPr>
                <p:nvPr/>
              </p:nvSpPr>
              <p:spPr bwMode="auto">
                <a:xfrm>
                  <a:off x="4679"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3" name="Group 139">
                <a:extLst>
                  <a:ext uri="{FF2B5EF4-FFF2-40B4-BE49-F238E27FC236}">
                    <a16:creationId xmlns:a16="http://schemas.microsoft.com/office/drawing/2014/main" id="{6D3C42BB-27B5-4753-1188-A3418247103B}"/>
                  </a:ext>
                </a:extLst>
              </p:cNvPr>
              <p:cNvGrpSpPr>
                <a:grpSpLocks/>
              </p:cNvGrpSpPr>
              <p:nvPr/>
            </p:nvGrpSpPr>
            <p:grpSpPr bwMode="auto">
              <a:xfrm>
                <a:off x="4679" y="3359"/>
                <a:ext cx="174" cy="149"/>
                <a:chOff x="4679" y="3359"/>
                <a:chExt cx="174" cy="149"/>
              </a:xfrm>
            </p:grpSpPr>
            <p:sp>
              <p:nvSpPr>
                <p:cNvPr id="23" name="Line 140">
                  <a:extLst>
                    <a:ext uri="{FF2B5EF4-FFF2-40B4-BE49-F238E27FC236}">
                      <a16:creationId xmlns:a16="http://schemas.microsoft.com/office/drawing/2014/main" id="{03F16DE5-9991-2749-728E-2AD1145CBB06}"/>
                    </a:ext>
                  </a:extLst>
                </p:cNvPr>
                <p:cNvSpPr>
                  <a:spLocks noChangeShapeType="1"/>
                </p:cNvSpPr>
                <p:nvPr/>
              </p:nvSpPr>
              <p:spPr bwMode="auto">
                <a:xfrm flipV="1">
                  <a:off x="4679"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24" name="Line 141">
                  <a:extLst>
                    <a:ext uri="{FF2B5EF4-FFF2-40B4-BE49-F238E27FC236}">
                      <a16:creationId xmlns:a16="http://schemas.microsoft.com/office/drawing/2014/main" id="{73F8BA28-65A1-956D-AFC1-CA75D4871D34}"/>
                    </a:ext>
                  </a:extLst>
                </p:cNvPr>
                <p:cNvSpPr>
                  <a:spLocks noChangeShapeType="1"/>
                </p:cNvSpPr>
                <p:nvPr/>
              </p:nvSpPr>
              <p:spPr bwMode="auto">
                <a:xfrm>
                  <a:off x="4684"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25" name="Line 142">
                  <a:extLst>
                    <a:ext uri="{FF2B5EF4-FFF2-40B4-BE49-F238E27FC236}">
                      <a16:creationId xmlns:a16="http://schemas.microsoft.com/office/drawing/2014/main" id="{D6B81885-B2AA-4B92-898C-2A36760A7341}"/>
                    </a:ext>
                  </a:extLst>
                </p:cNvPr>
                <p:cNvSpPr>
                  <a:spLocks noChangeShapeType="1"/>
                </p:cNvSpPr>
                <p:nvPr/>
              </p:nvSpPr>
              <p:spPr bwMode="auto">
                <a:xfrm>
                  <a:off x="4766"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26" name="Line 143">
                  <a:extLst>
                    <a:ext uri="{FF2B5EF4-FFF2-40B4-BE49-F238E27FC236}">
                      <a16:creationId xmlns:a16="http://schemas.microsoft.com/office/drawing/2014/main" id="{E28E1407-AB11-0107-143D-DE8272A2DBFE}"/>
                    </a:ext>
                  </a:extLst>
                </p:cNvPr>
                <p:cNvSpPr>
                  <a:spLocks noChangeShapeType="1"/>
                </p:cNvSpPr>
                <p:nvPr/>
              </p:nvSpPr>
              <p:spPr bwMode="auto">
                <a:xfrm>
                  <a:off x="4771"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27" name="Line 144">
                  <a:extLst>
                    <a:ext uri="{FF2B5EF4-FFF2-40B4-BE49-F238E27FC236}">
                      <a16:creationId xmlns:a16="http://schemas.microsoft.com/office/drawing/2014/main" id="{0A36EB01-6700-5E45-067D-DF9CC81B6D1A}"/>
                    </a:ext>
                  </a:extLst>
                </p:cNvPr>
                <p:cNvSpPr>
                  <a:spLocks noChangeShapeType="1"/>
                </p:cNvSpPr>
                <p:nvPr/>
              </p:nvSpPr>
              <p:spPr bwMode="auto">
                <a:xfrm>
                  <a:off x="4853"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nvGrpSpPr>
              <p:cNvPr id="14" name="Group 145">
                <a:extLst>
                  <a:ext uri="{FF2B5EF4-FFF2-40B4-BE49-F238E27FC236}">
                    <a16:creationId xmlns:a16="http://schemas.microsoft.com/office/drawing/2014/main" id="{8A817215-9CB4-837B-753E-F40C37EA4C19}"/>
                  </a:ext>
                </a:extLst>
              </p:cNvPr>
              <p:cNvGrpSpPr>
                <a:grpSpLocks/>
              </p:cNvGrpSpPr>
              <p:nvPr/>
            </p:nvGrpSpPr>
            <p:grpSpPr bwMode="auto">
              <a:xfrm>
                <a:off x="4853" y="3359"/>
                <a:ext cx="173" cy="149"/>
                <a:chOff x="4853" y="3359"/>
                <a:chExt cx="173" cy="149"/>
              </a:xfrm>
            </p:grpSpPr>
            <p:sp>
              <p:nvSpPr>
                <p:cNvPr id="17" name="Line 146">
                  <a:extLst>
                    <a:ext uri="{FF2B5EF4-FFF2-40B4-BE49-F238E27FC236}">
                      <a16:creationId xmlns:a16="http://schemas.microsoft.com/office/drawing/2014/main" id="{44E523EA-6811-61D8-440D-358DB951EBB3}"/>
                    </a:ext>
                  </a:extLst>
                </p:cNvPr>
                <p:cNvSpPr>
                  <a:spLocks noChangeShapeType="1"/>
                </p:cNvSpPr>
                <p:nvPr/>
              </p:nvSpPr>
              <p:spPr bwMode="auto">
                <a:xfrm flipV="1">
                  <a:off x="4853"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19" name="Line 147">
                  <a:extLst>
                    <a:ext uri="{FF2B5EF4-FFF2-40B4-BE49-F238E27FC236}">
                      <a16:creationId xmlns:a16="http://schemas.microsoft.com/office/drawing/2014/main" id="{1F79BDA0-3AF2-68C0-FA86-2CC1507EA573}"/>
                    </a:ext>
                  </a:extLst>
                </p:cNvPr>
                <p:cNvSpPr>
                  <a:spLocks noChangeShapeType="1"/>
                </p:cNvSpPr>
                <p:nvPr/>
              </p:nvSpPr>
              <p:spPr bwMode="auto">
                <a:xfrm>
                  <a:off x="4858" y="3362"/>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20" name="Line 148">
                  <a:extLst>
                    <a:ext uri="{FF2B5EF4-FFF2-40B4-BE49-F238E27FC236}">
                      <a16:creationId xmlns:a16="http://schemas.microsoft.com/office/drawing/2014/main" id="{274AD3FA-FEE6-20E1-98F0-E9C4D1B2DF4A}"/>
                    </a:ext>
                  </a:extLst>
                </p:cNvPr>
                <p:cNvSpPr>
                  <a:spLocks noChangeShapeType="1"/>
                </p:cNvSpPr>
                <p:nvPr/>
              </p:nvSpPr>
              <p:spPr bwMode="auto">
                <a:xfrm>
                  <a:off x="4939"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21" name="Line 149">
                  <a:extLst>
                    <a:ext uri="{FF2B5EF4-FFF2-40B4-BE49-F238E27FC236}">
                      <a16:creationId xmlns:a16="http://schemas.microsoft.com/office/drawing/2014/main" id="{801859ED-9F2F-12F1-9783-50989B27B9EE}"/>
                    </a:ext>
                  </a:extLst>
                </p:cNvPr>
                <p:cNvSpPr>
                  <a:spLocks noChangeShapeType="1"/>
                </p:cNvSpPr>
                <p:nvPr/>
              </p:nvSpPr>
              <p:spPr bwMode="auto">
                <a:xfrm>
                  <a:off x="4944"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sp>
              <p:nvSpPr>
                <p:cNvPr id="22" name="Line 150">
                  <a:extLst>
                    <a:ext uri="{FF2B5EF4-FFF2-40B4-BE49-F238E27FC236}">
                      <a16:creationId xmlns:a16="http://schemas.microsoft.com/office/drawing/2014/main" id="{ECF73181-F3B6-0CF5-4F2A-865D309525BD}"/>
                    </a:ext>
                  </a:extLst>
                </p:cNvPr>
                <p:cNvSpPr>
                  <a:spLocks noChangeShapeType="1"/>
                </p:cNvSpPr>
                <p:nvPr/>
              </p:nvSpPr>
              <p:spPr bwMode="auto">
                <a:xfrm>
                  <a:off x="5026"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cs typeface="B Nazanin" panose="00000400000000000000" pitchFamily="2" charset="-78"/>
                  </a:endParaRPr>
                </a:p>
              </p:txBody>
            </p:sp>
          </p:grpSp>
        </p:grpSp>
      </p:grpSp>
    </p:spTree>
    <p:extLst>
      <p:ext uri="{BB962C8B-B14F-4D97-AF65-F5344CB8AC3E}">
        <p14:creationId xmlns:p14="http://schemas.microsoft.com/office/powerpoint/2010/main" val="3393168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2585323"/>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Value of control signals is dependent </a:t>
            </a:r>
            <a:r>
              <a:rPr lang="en-US" sz="1800" b="0" i="0" u="none" strike="noStrike" baseline="0" dirty="0" err="1">
                <a:solidFill>
                  <a:srgbClr val="585858"/>
                </a:solidFill>
                <a:latin typeface="Gill Sans MT" panose="020B0502020104020203" pitchFamily="34" charset="0"/>
                <a:cs typeface="B Nazanin" panose="00000400000000000000" pitchFamily="2" charset="-78"/>
              </a:rPr>
              <a:t>upon:what</a:t>
            </a:r>
            <a:r>
              <a:rPr lang="en-US" sz="1800" b="0" i="0" u="none" strike="noStrike" baseline="0" dirty="0">
                <a:solidFill>
                  <a:srgbClr val="585858"/>
                </a:solidFill>
                <a:latin typeface="Gill Sans MT" panose="020B0502020104020203" pitchFamily="34" charset="0"/>
                <a:cs typeface="B Nazanin" panose="00000400000000000000" pitchFamily="2" charset="-78"/>
              </a:rPr>
              <a:t> instruction is being executed</a:t>
            </a:r>
          </a:p>
          <a:p>
            <a:r>
              <a:rPr lang="en-US" sz="1800" b="0" i="0" u="none" strike="noStrike" baseline="0" dirty="0">
                <a:solidFill>
                  <a:srgbClr val="585858"/>
                </a:solidFill>
                <a:latin typeface="Gill Sans MT" panose="020B0502020104020203" pitchFamily="34" charset="0"/>
                <a:cs typeface="B Nazanin" panose="00000400000000000000" pitchFamily="2" charset="-78"/>
              </a:rPr>
              <a:t>which step is being performed</a:t>
            </a:r>
          </a:p>
          <a:p>
            <a:r>
              <a:rPr lang="en-US" sz="1800" b="0" i="0" u="none" strike="noStrike" baseline="0" dirty="0">
                <a:solidFill>
                  <a:srgbClr val="585858"/>
                </a:solidFill>
                <a:latin typeface="Gill Sans MT" panose="020B0502020104020203" pitchFamily="34" charset="0"/>
                <a:cs typeface="B Nazanin" panose="00000400000000000000" pitchFamily="2" charset="-78"/>
              </a:rPr>
              <a:t>Use the information we have accumulated to specify a finite state </a:t>
            </a:r>
            <a:r>
              <a:rPr lang="en-US" sz="1800" b="0" i="0" u="none" strike="noStrike" baseline="0" dirty="0" err="1">
                <a:solidFill>
                  <a:srgbClr val="585858"/>
                </a:solidFill>
                <a:latin typeface="Gill Sans MT" panose="020B0502020104020203" pitchFamily="34" charset="0"/>
                <a:cs typeface="B Nazanin" panose="00000400000000000000" pitchFamily="2" charset="-78"/>
              </a:rPr>
              <a:t>machinespecify</a:t>
            </a:r>
            <a:r>
              <a:rPr lang="en-US" sz="1800" b="0" i="0" u="none" strike="noStrike" baseline="0" dirty="0">
                <a:solidFill>
                  <a:srgbClr val="585858"/>
                </a:solidFill>
                <a:latin typeface="Gill Sans MT" panose="020B0502020104020203" pitchFamily="34" charset="0"/>
                <a:cs typeface="B Nazanin" panose="00000400000000000000" pitchFamily="2" charset="-78"/>
              </a:rPr>
              <a:t> the finite state machine graphically, or</a:t>
            </a:r>
          </a:p>
          <a:p>
            <a:r>
              <a:rPr lang="en-US" sz="1800" b="0" i="0" u="none" strike="noStrike" baseline="0" dirty="0">
                <a:solidFill>
                  <a:srgbClr val="585858"/>
                </a:solidFill>
                <a:latin typeface="Gill Sans MT" panose="020B0502020104020203" pitchFamily="34" charset="0"/>
                <a:cs typeface="B Nazanin" panose="00000400000000000000" pitchFamily="2" charset="-78"/>
              </a:rPr>
              <a:t>use microprogramming</a:t>
            </a:r>
          </a:p>
          <a:p>
            <a:r>
              <a:rPr lang="en-US" sz="1800" b="0" i="0" u="none" strike="noStrike" baseline="0" dirty="0">
                <a:solidFill>
                  <a:srgbClr val="585858"/>
                </a:solidFill>
                <a:latin typeface="Gill Sans MT" panose="020B0502020104020203" pitchFamily="34" charset="0"/>
                <a:cs typeface="B Nazanin" panose="00000400000000000000" pitchFamily="2" charset="-78"/>
              </a:rPr>
              <a:t>Implementation is then derived from the specification</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81595"/>
            <a:ext cx="4571999" cy="2308324"/>
          </a:xfrm>
          <a:prstGeom prst="rect">
            <a:avLst/>
          </a:prstGeom>
          <a:noFill/>
        </p:spPr>
        <p:txBody>
          <a:bodyPr wrap="square" rtlCol="0">
            <a:spAutoFit/>
          </a:bodyPr>
          <a:lstStyle/>
          <a:p>
            <a:pPr algn="r" rtl="1"/>
            <a:r>
              <a:rPr lang="fa-IR" dirty="0">
                <a:cs typeface="B Nazanin" panose="00000400000000000000" pitchFamily="2" charset="-78"/>
              </a:rPr>
              <a:t>مقدار سیگنال های کنترل به موارد زیر بستگی دارد:</a:t>
            </a:r>
          </a:p>
          <a:p>
            <a:pPr algn="r" rtl="1"/>
            <a:r>
              <a:rPr lang="fa-IR" dirty="0">
                <a:cs typeface="B Nazanin" panose="00000400000000000000" pitchFamily="2" charset="-78"/>
              </a:rPr>
              <a:t>چه دستورالعملی در حال اجراست</a:t>
            </a:r>
          </a:p>
          <a:p>
            <a:pPr algn="r" rtl="1"/>
            <a:r>
              <a:rPr lang="fa-IR" dirty="0">
                <a:cs typeface="B Nazanin" panose="00000400000000000000" pitchFamily="2" charset="-78"/>
              </a:rPr>
              <a:t>کدام مرحله در حال انجام است</a:t>
            </a:r>
          </a:p>
          <a:p>
            <a:pPr algn="r" rtl="1"/>
            <a:r>
              <a:rPr lang="fa-IR" dirty="0">
                <a:cs typeface="B Nazanin" panose="00000400000000000000" pitchFamily="2" charset="-78"/>
              </a:rPr>
              <a:t>از اطلاعاتی که جمع آوری کرده ایم برای تعیین یک حالت محدود استفاده کنید</a:t>
            </a:r>
          </a:p>
          <a:p>
            <a:pPr algn="r" rtl="1"/>
            <a:r>
              <a:rPr lang="fa-IR" dirty="0">
                <a:cs typeface="B Nazanin" panose="00000400000000000000" pitchFamily="2" charset="-78"/>
              </a:rPr>
              <a:t>دستگاه</a:t>
            </a:r>
            <a:r>
              <a:rPr lang="en-US" dirty="0">
                <a:cs typeface="B Nazanin" panose="00000400000000000000" pitchFamily="2" charset="-78"/>
              </a:rPr>
              <a:t> </a:t>
            </a:r>
            <a:r>
              <a:rPr lang="fa-IR" dirty="0">
                <a:cs typeface="B Nazanin" panose="00000400000000000000" pitchFamily="2" charset="-78"/>
              </a:rPr>
              <a:t>ماشین حالت محدود را به صورت گرافیکی مشخص کنید یا</a:t>
            </a:r>
            <a:r>
              <a:rPr lang="en-US" dirty="0">
                <a:cs typeface="B Nazanin" panose="00000400000000000000" pitchFamily="2" charset="-78"/>
              </a:rPr>
              <a:t> </a:t>
            </a:r>
            <a:r>
              <a:rPr lang="fa-IR" dirty="0">
                <a:cs typeface="B Nazanin" panose="00000400000000000000" pitchFamily="2" charset="-78"/>
              </a:rPr>
              <a:t>از ریزبرنامه نویسی استفاده کنید</a:t>
            </a:r>
          </a:p>
          <a:p>
            <a:pPr algn="r" rtl="1"/>
            <a:r>
              <a:rPr lang="fa-IR" dirty="0">
                <a:cs typeface="B Nazanin" panose="00000400000000000000" pitchFamily="2" charset="-78"/>
              </a:rPr>
              <a:t>سپس پیاده سازی از مشخصات مشتق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9458" cy="415396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IMPLEMENTING CONTROL</a:t>
            </a:r>
            <a:endParaRPr lang="en-US" dirty="0">
              <a:cs typeface="B Nazanin" panose="00000400000000000000" pitchFamily="2" charset="-78"/>
            </a:endParaRPr>
          </a:p>
        </p:txBody>
      </p:sp>
    </p:spTree>
    <p:extLst>
      <p:ext uri="{BB962C8B-B14F-4D97-AF65-F5344CB8AC3E}">
        <p14:creationId xmlns:p14="http://schemas.microsoft.com/office/powerpoint/2010/main" val="732794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2031325"/>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Finite state machines (FSMs):a set of states and </a:t>
            </a:r>
          </a:p>
          <a:p>
            <a:r>
              <a:rPr lang="en-US" sz="1800" b="0" i="0" u="none" strike="noStrike" baseline="0" dirty="0">
                <a:solidFill>
                  <a:srgbClr val="585858"/>
                </a:solidFill>
                <a:latin typeface="Gill Sans MT" panose="020B0502020104020203" pitchFamily="34" charset="0"/>
                <a:cs typeface="B Nazanin" panose="00000400000000000000" pitchFamily="2" charset="-78"/>
              </a:rPr>
              <a:t>next state function, determined by current state and the input</a:t>
            </a:r>
          </a:p>
          <a:p>
            <a:r>
              <a:rPr lang="en-US" sz="1800" b="0" i="0" u="none" strike="noStrike" baseline="0" dirty="0">
                <a:solidFill>
                  <a:srgbClr val="585858"/>
                </a:solidFill>
                <a:latin typeface="Gill Sans MT" panose="020B0502020104020203" pitchFamily="34" charset="0"/>
                <a:cs typeface="B Nazanin" panose="00000400000000000000" pitchFamily="2" charset="-78"/>
              </a:rPr>
              <a:t>output function, determined by current state and possibly input</a:t>
            </a:r>
            <a:endParaRPr lang="en-US" sz="1800" b="0" i="0" u="none" strike="noStrike" baseline="0" dirty="0">
              <a:solidFill>
                <a:srgbClr val="000000"/>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Gill Sans MT" panose="020B0502020104020203" pitchFamily="34" charset="0"/>
                <a:cs typeface="B Nazanin" panose="00000400000000000000" pitchFamily="2" charset="-78"/>
              </a:rPr>
              <a:t>We’ll use a </a:t>
            </a:r>
            <a:r>
              <a:rPr lang="en-US" sz="1800" b="0" i="1" u="none" strike="noStrike" baseline="0" dirty="0">
                <a:solidFill>
                  <a:srgbClr val="585858"/>
                </a:solidFill>
                <a:latin typeface="Gill Sans MT" panose="020B0502020104020203" pitchFamily="34" charset="0"/>
                <a:cs typeface="B Nazanin" panose="00000400000000000000" pitchFamily="2" charset="-78"/>
              </a:rPr>
              <a:t>Moore machine</a:t>
            </a:r>
            <a:r>
              <a:rPr lang="en-US" sz="1800" b="0" i="0" u="none" strike="noStrike" baseline="0" dirty="0">
                <a:solidFill>
                  <a:srgbClr val="585858"/>
                </a:solidFill>
                <a:latin typeface="Gill Sans MT" panose="020B0502020104020203" pitchFamily="34" charset="0"/>
                <a:cs typeface="B Nazanin" panose="00000400000000000000" pitchFamily="2" charset="-78"/>
              </a:rPr>
              <a:t>–output based </a:t>
            </a:r>
            <a:r>
              <a:rPr lang="en-US" sz="1800" b="0" i="1" u="none" strike="noStrike" baseline="0" dirty="0" err="1">
                <a:solidFill>
                  <a:srgbClr val="585858"/>
                </a:solidFill>
                <a:latin typeface="Gill Sans MT" panose="020B0502020104020203" pitchFamily="34" charset="0"/>
                <a:cs typeface="B Nazanin" panose="00000400000000000000" pitchFamily="2" charset="-78"/>
              </a:rPr>
              <a:t>only</a:t>
            </a:r>
            <a:r>
              <a:rPr lang="en-US" sz="1800" b="0" i="0" u="none" strike="noStrike" baseline="0" dirty="0" err="1">
                <a:solidFill>
                  <a:srgbClr val="585858"/>
                </a:solidFill>
                <a:latin typeface="Gill Sans MT" panose="020B0502020104020203" pitchFamily="34" charset="0"/>
                <a:cs typeface="B Nazanin" panose="00000400000000000000" pitchFamily="2" charset="-78"/>
              </a:rPr>
              <a:t>on</a:t>
            </a:r>
            <a:r>
              <a:rPr lang="en-US" sz="1800" b="0" i="0" u="none" strike="noStrike" baseline="0" dirty="0">
                <a:solidFill>
                  <a:srgbClr val="585858"/>
                </a:solidFill>
                <a:latin typeface="Gill Sans MT" panose="020B0502020104020203" pitchFamily="34" charset="0"/>
                <a:cs typeface="B Nazanin" panose="00000400000000000000" pitchFamily="2" charset="-78"/>
              </a:rPr>
              <a:t> current state</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81595"/>
            <a:ext cx="4571999" cy="1754326"/>
          </a:xfrm>
          <a:prstGeom prst="rect">
            <a:avLst/>
          </a:prstGeom>
          <a:noFill/>
        </p:spPr>
        <p:txBody>
          <a:bodyPr wrap="square" rtlCol="0">
            <a:spAutoFit/>
          </a:bodyPr>
          <a:lstStyle/>
          <a:p>
            <a:pPr algn="r" rtl="1"/>
            <a:r>
              <a:rPr lang="fa-IR" dirty="0">
                <a:cs typeface="B Nazanin" panose="00000400000000000000" pitchFamily="2" charset="-78"/>
              </a:rPr>
              <a:t>ماشین های حالت محدود (</a:t>
            </a:r>
            <a:r>
              <a:rPr lang="en-US" dirty="0">
                <a:cs typeface="B Nazanin" panose="00000400000000000000" pitchFamily="2" charset="-78"/>
              </a:rPr>
              <a:t>FSM): </a:t>
            </a:r>
            <a:r>
              <a:rPr lang="fa-IR" dirty="0">
                <a:cs typeface="B Nazanin" panose="00000400000000000000" pitchFamily="2" charset="-78"/>
              </a:rPr>
              <a:t>مجموعه ای از حالت ها و</a:t>
            </a:r>
            <a:r>
              <a:rPr lang="en-US" dirty="0">
                <a:cs typeface="B Nazanin" panose="00000400000000000000" pitchFamily="2" charset="-78"/>
              </a:rPr>
              <a:t> </a:t>
            </a:r>
            <a:r>
              <a:rPr lang="fa-IR" dirty="0">
                <a:cs typeface="B Nazanin" panose="00000400000000000000" pitchFamily="2" charset="-78"/>
              </a:rPr>
              <a:t>تابع حالت بعدی که با وضعیت فعلی و ورودی تعیین می شود</a:t>
            </a:r>
          </a:p>
          <a:p>
            <a:pPr algn="r" rtl="1"/>
            <a:r>
              <a:rPr lang="fa-IR" dirty="0">
                <a:cs typeface="B Nazanin" panose="00000400000000000000" pitchFamily="2" charset="-78"/>
              </a:rPr>
              <a:t>تابع خروجی که با وضعیت فعلی و احتمالاً ورودی تعیین می شود</a:t>
            </a:r>
          </a:p>
          <a:p>
            <a:pPr algn="r" rtl="1"/>
            <a:r>
              <a:rPr lang="fa-IR" dirty="0">
                <a:cs typeface="B Nazanin" panose="00000400000000000000" pitchFamily="2" charset="-78"/>
              </a:rPr>
              <a:t>ما</a:t>
            </a:r>
            <a:r>
              <a:rPr lang="en-US" dirty="0">
                <a:cs typeface="B Nazanin" panose="00000400000000000000" pitchFamily="2" charset="-78"/>
              </a:rPr>
              <a:t> </a:t>
            </a:r>
            <a:r>
              <a:rPr lang="fa-IR" dirty="0">
                <a:cs typeface="B Nazanin" panose="00000400000000000000" pitchFamily="2" charset="-78"/>
              </a:rPr>
              <a:t>از خروجی ماشین مور فقط بر اساس وضعیت فعلی استفاده خواهد شد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2287847"/>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REVIEW: FINITE STATE MACHINES</a:t>
            </a:r>
            <a:endParaRPr lang="en-US" dirty="0">
              <a:cs typeface="B Nazanin" panose="00000400000000000000" pitchFamily="2" charset="-78"/>
            </a:endParaRPr>
          </a:p>
        </p:txBody>
      </p:sp>
      <p:pic>
        <p:nvPicPr>
          <p:cNvPr id="154" name="Picture 4">
            <a:extLst>
              <a:ext uri="{FF2B5EF4-FFF2-40B4-BE49-F238E27FC236}">
                <a16:creationId xmlns:a16="http://schemas.microsoft.com/office/drawing/2014/main" id="{EE9A08EF-7A78-21F2-0609-B0F6A6DE4EA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9732" y="3645081"/>
            <a:ext cx="5334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6943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1200329"/>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The Moore machine below, given </a:t>
            </a:r>
            <a:r>
              <a:rPr lang="en-US" sz="1800" b="0" i="1" u="none" strike="noStrike" baseline="0" dirty="0">
                <a:solidFill>
                  <a:srgbClr val="585858"/>
                </a:solidFill>
                <a:latin typeface="Gill Sans MT" panose="020B0502020104020203" pitchFamily="34" charset="0"/>
                <a:cs typeface="B Nazanin" panose="00000400000000000000" pitchFamily="2" charset="-78"/>
              </a:rPr>
              <a:t>input </a:t>
            </a:r>
            <a:r>
              <a:rPr lang="en-US" sz="1800" b="0" i="0" u="none" strike="noStrike" baseline="0" dirty="0">
                <a:solidFill>
                  <a:srgbClr val="585858"/>
                </a:solidFill>
                <a:latin typeface="Gill Sans MT" panose="020B0502020104020203" pitchFamily="34" charset="0"/>
                <a:cs typeface="B Nazanin" panose="00000400000000000000" pitchFamily="2" charset="-78"/>
              </a:rPr>
              <a:t>a binary string terminated by “</a:t>
            </a:r>
            <a:r>
              <a:rPr lang="en-US" sz="1800" b="0" i="0" u="none" strike="noStrike" baseline="0" dirty="0">
                <a:solidFill>
                  <a:srgbClr val="585858"/>
                </a:solidFill>
                <a:latin typeface="Courier New" panose="02070309020205020404" pitchFamily="49"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 will </a:t>
            </a:r>
            <a:r>
              <a:rPr lang="en-US" sz="1800" b="0" i="1" u="none" strike="noStrike" baseline="0" dirty="0" err="1">
                <a:solidFill>
                  <a:srgbClr val="585858"/>
                </a:solidFill>
                <a:latin typeface="Gill Sans MT" panose="020B0502020104020203" pitchFamily="34" charset="0"/>
                <a:cs typeface="B Nazanin" panose="00000400000000000000" pitchFamily="2" charset="-78"/>
              </a:rPr>
              <a:t>output</a:t>
            </a:r>
            <a:r>
              <a:rPr lang="en-US" sz="1800" b="0" i="0" u="none" strike="noStrike" baseline="0" dirty="0" err="1">
                <a:solidFill>
                  <a:srgbClr val="585858"/>
                </a:solidFill>
                <a:latin typeface="Gill Sans MT" panose="020B0502020104020203" pitchFamily="34" charset="0"/>
                <a:cs typeface="B Nazanin" panose="00000400000000000000" pitchFamily="2" charset="-78"/>
              </a:rPr>
              <a:t>“</a:t>
            </a:r>
            <a:r>
              <a:rPr lang="en-US" sz="1800" b="0" i="0" u="none" strike="noStrike" baseline="0" dirty="0" err="1">
                <a:solidFill>
                  <a:srgbClr val="585858"/>
                </a:solidFill>
                <a:latin typeface="Courier New" panose="02070309020205020404" pitchFamily="49" charset="0"/>
                <a:cs typeface="B Nazanin" panose="00000400000000000000" pitchFamily="2" charset="-78"/>
              </a:rPr>
              <a:t>even</a:t>
            </a:r>
            <a:r>
              <a:rPr lang="en-US" sz="1800" b="0" i="0" u="none" strike="noStrike" baseline="0" dirty="0">
                <a:solidFill>
                  <a:srgbClr val="585858"/>
                </a:solidFill>
                <a:latin typeface="Gill Sans MT" panose="020B0502020104020203" pitchFamily="34" charset="0"/>
                <a:cs typeface="B Nazanin" panose="00000400000000000000" pitchFamily="2" charset="-78"/>
              </a:rPr>
              <a:t>” if the string has an even number of </a:t>
            </a:r>
            <a:r>
              <a:rPr lang="en-US" sz="18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Gill Sans MT" panose="020B0502020104020203" pitchFamily="34" charset="0"/>
                <a:cs typeface="B Nazanin" panose="00000400000000000000" pitchFamily="2" charset="-78"/>
              </a:rPr>
              <a:t>’s and “</a:t>
            </a:r>
            <a:r>
              <a:rPr lang="en-US" sz="1800" b="0" i="0" u="none" strike="noStrike" baseline="0" dirty="0">
                <a:solidFill>
                  <a:srgbClr val="585858"/>
                </a:solidFill>
                <a:latin typeface="Courier New" panose="02070309020205020404" pitchFamily="49" charset="0"/>
                <a:cs typeface="B Nazanin" panose="00000400000000000000" pitchFamily="2" charset="-78"/>
              </a:rPr>
              <a:t>odd</a:t>
            </a:r>
            <a:r>
              <a:rPr lang="en-US" sz="1800" b="0" i="0" u="none" strike="noStrike" baseline="0" dirty="0">
                <a:solidFill>
                  <a:srgbClr val="585858"/>
                </a:solidFill>
                <a:latin typeface="Gill Sans MT" panose="020B0502020104020203" pitchFamily="34" charset="0"/>
                <a:cs typeface="B Nazanin" panose="00000400000000000000" pitchFamily="2" charset="-78"/>
              </a:rPr>
              <a:t>” if the string has an odd number of </a:t>
            </a:r>
            <a:r>
              <a:rPr lang="en-US" sz="18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Gill Sans MT" panose="020B0502020104020203" pitchFamily="34" charset="0"/>
                <a:cs typeface="B Nazanin" panose="00000400000000000000" pitchFamily="2" charset="-78"/>
              </a:rPr>
              <a:t>’s</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81595"/>
            <a:ext cx="4571999" cy="923330"/>
          </a:xfrm>
          <a:prstGeom prst="rect">
            <a:avLst/>
          </a:prstGeom>
          <a:noFill/>
        </p:spPr>
        <p:txBody>
          <a:bodyPr wrap="square" rtlCol="0">
            <a:spAutoFit/>
          </a:bodyPr>
          <a:lstStyle/>
          <a:p>
            <a:pPr algn="r" rtl="1"/>
            <a:r>
              <a:rPr lang="fa-IR" dirty="0">
                <a:cs typeface="B Nazanin" panose="00000400000000000000" pitchFamily="2" charset="-78"/>
              </a:rPr>
              <a:t>ماشین مور زیر، با توجه به ورودی یک رشته باینری که با "#" خاتمه می‌یابد، اگر رشته دارای عدد زوج 0 باشد، " زوج" و اگر رشته دارای عدد فرد 0 باشد، "فرد" را خروجی خواهد کرد.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9458" cy="415396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IMPLEMENTING CONTROL</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9C060ED2-F52C-690C-831C-57A65E8D9875}"/>
              </a:ext>
            </a:extLst>
          </p:cNvPr>
          <p:cNvPicPr>
            <a:picLocks noChangeAspect="1"/>
          </p:cNvPicPr>
          <p:nvPr/>
        </p:nvPicPr>
        <p:blipFill>
          <a:blip r:embed="rId3"/>
          <a:stretch>
            <a:fillRect/>
          </a:stretch>
        </p:blipFill>
        <p:spPr>
          <a:xfrm>
            <a:off x="821093" y="2673492"/>
            <a:ext cx="7501812" cy="3816183"/>
          </a:xfrm>
          <a:prstGeom prst="rect">
            <a:avLst/>
          </a:prstGeom>
        </p:spPr>
      </p:pic>
    </p:spTree>
    <p:extLst>
      <p:ext uri="{BB962C8B-B14F-4D97-AF65-F5344CB8AC3E}">
        <p14:creationId xmlns:p14="http://schemas.microsoft.com/office/powerpoint/2010/main" val="110946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•Single Cycle</a:t>
            </a:r>
          </a:p>
          <a:p>
            <a:r>
              <a:rPr lang="en-US" sz="1800" b="0" i="0" u="none" strike="noStrike" baseline="0" dirty="0">
                <a:solidFill>
                  <a:srgbClr val="2A1A00"/>
                </a:solidFill>
                <a:latin typeface="Gill Sans MT" panose="020B0502020104020203" pitchFamily="34" charset="0"/>
                <a:cs typeface="B Nazanin" panose="00000400000000000000" pitchFamily="2" charset="-78"/>
              </a:rPr>
              <a:t>–perform each instruction in 1 clock cycle</a:t>
            </a:r>
          </a:p>
          <a:p>
            <a:r>
              <a:rPr lang="en-US" sz="1800" b="0" i="0" u="none" strike="noStrike" baseline="0" dirty="0">
                <a:solidFill>
                  <a:srgbClr val="2A1A00"/>
                </a:solidFill>
                <a:latin typeface="Gill Sans MT" panose="020B0502020104020203" pitchFamily="34" charset="0"/>
                <a:cs typeface="B Nazanin" panose="00000400000000000000" pitchFamily="2" charset="-78"/>
              </a:rPr>
              <a:t>–clock cycle must be long enough for slowest instruction; therefore,</a:t>
            </a:r>
          </a:p>
          <a:p>
            <a:r>
              <a:rPr lang="en-US" sz="1800" b="0" i="0" u="none" strike="noStrike" baseline="0" dirty="0">
                <a:solidFill>
                  <a:srgbClr val="2A1A00"/>
                </a:solidFill>
                <a:latin typeface="Gill Sans MT" panose="020B0502020104020203" pitchFamily="34" charset="0"/>
                <a:cs typeface="B Nazanin" panose="00000400000000000000" pitchFamily="2" charset="-78"/>
              </a:rPr>
              <a:t>–disadvantage: only as fast as slowest instruction</a:t>
            </a:r>
          </a:p>
          <a:p>
            <a:r>
              <a:rPr lang="en-US" sz="1800" b="0" i="0" u="none" strike="noStrike" baseline="0" dirty="0">
                <a:solidFill>
                  <a:srgbClr val="2A1A00"/>
                </a:solidFill>
                <a:latin typeface="Arial" panose="020B0604020202020204" pitchFamily="34" charset="0"/>
                <a:cs typeface="B Nazanin" panose="00000400000000000000" pitchFamily="2" charset="-78"/>
              </a:rPr>
              <a:t>•Multi-Cycle</a:t>
            </a:r>
          </a:p>
          <a:p>
            <a:r>
              <a:rPr lang="en-US" sz="1800" b="0" i="0" u="none" strike="noStrike" baseline="0" dirty="0">
                <a:solidFill>
                  <a:srgbClr val="2A1A00"/>
                </a:solidFill>
                <a:latin typeface="Gill Sans MT" panose="020B0502020104020203" pitchFamily="34" charset="0"/>
                <a:cs typeface="B Nazanin" panose="00000400000000000000" pitchFamily="2" charset="-78"/>
              </a:rPr>
              <a:t>–break fetch/execute cycle into multiple steps</a:t>
            </a:r>
          </a:p>
          <a:p>
            <a:r>
              <a:rPr lang="en-US" sz="1800" b="0" i="0" u="none" strike="noStrike" baseline="0" dirty="0">
                <a:solidFill>
                  <a:srgbClr val="2A1A00"/>
                </a:solidFill>
                <a:latin typeface="Gill Sans MT" panose="020B0502020104020203" pitchFamily="34" charset="0"/>
                <a:cs typeface="B Nazanin" panose="00000400000000000000" pitchFamily="2" charset="-78"/>
              </a:rPr>
              <a:t>–perform 1 step in each clock cycle</a:t>
            </a:r>
          </a:p>
          <a:p>
            <a:r>
              <a:rPr lang="en-US" sz="1800" b="0" i="0" u="none" strike="noStrike" baseline="0" dirty="0">
                <a:solidFill>
                  <a:srgbClr val="2A1A00"/>
                </a:solidFill>
                <a:latin typeface="Gill Sans MT" panose="020B0502020104020203" pitchFamily="34" charset="0"/>
                <a:cs typeface="B Nazanin" panose="00000400000000000000" pitchFamily="2" charset="-78"/>
              </a:rPr>
              <a:t>–advantage: each instruction uses only as many cycles as it needs</a:t>
            </a:r>
          </a:p>
          <a:p>
            <a:r>
              <a:rPr lang="en-US" sz="1800" b="0" i="0" u="none" strike="noStrike" baseline="0" dirty="0">
                <a:solidFill>
                  <a:srgbClr val="2A1A00"/>
                </a:solidFill>
                <a:latin typeface="Arial" panose="020B0604020202020204" pitchFamily="34" charset="0"/>
                <a:cs typeface="B Nazanin" panose="00000400000000000000" pitchFamily="2" charset="-78"/>
              </a:rPr>
              <a:t>•Pipelined</a:t>
            </a:r>
          </a:p>
          <a:p>
            <a:r>
              <a:rPr lang="en-US" sz="1800" b="0" i="0" u="none" strike="noStrike" baseline="0" dirty="0">
                <a:solidFill>
                  <a:srgbClr val="2A1A00"/>
                </a:solidFill>
                <a:latin typeface="Gill Sans MT" panose="020B0502020104020203" pitchFamily="34" charset="0"/>
                <a:cs typeface="B Nazanin" panose="00000400000000000000" pitchFamily="2" charset="-78"/>
              </a:rPr>
              <a:t>–execute each instruction in multiple steps</a:t>
            </a:r>
          </a:p>
          <a:p>
            <a:r>
              <a:rPr lang="en-US" sz="1800" b="0" i="0" u="none" strike="noStrike" baseline="0" dirty="0">
                <a:solidFill>
                  <a:srgbClr val="2A1A00"/>
                </a:solidFill>
                <a:latin typeface="Gill Sans MT" panose="020B0502020104020203" pitchFamily="34" charset="0"/>
                <a:cs typeface="B Nazanin" panose="00000400000000000000" pitchFamily="2" charset="-78"/>
              </a:rPr>
              <a:t>–perform 1 step / instruction in each clock cycle</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process multiple instructions in parallel –assembly line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4247317"/>
          </a:xfrm>
          <a:prstGeom prst="rect">
            <a:avLst/>
          </a:prstGeom>
          <a:noFill/>
        </p:spPr>
        <p:txBody>
          <a:bodyPr wrap="square" rtlCol="0">
            <a:spAutoFit/>
          </a:bodyPr>
          <a:lstStyle/>
          <a:p>
            <a:pPr algn="r" rtl="1"/>
            <a:r>
              <a:rPr lang="fa-IR" dirty="0">
                <a:cs typeface="B Nazanin" panose="00000400000000000000" pitchFamily="2" charset="-78"/>
              </a:rPr>
              <a:t>• تک چرخه</a:t>
            </a:r>
          </a:p>
          <a:p>
            <a:pPr algn="r" rtl="1"/>
            <a:r>
              <a:rPr lang="fa-IR" dirty="0">
                <a:cs typeface="B Nazanin" panose="00000400000000000000" pitchFamily="2" charset="-78"/>
              </a:rPr>
              <a:t>- هر دستور را در 1 سیکل ساعت انجام دهید</a:t>
            </a:r>
          </a:p>
          <a:p>
            <a:pPr algn="r" rtl="1"/>
            <a:r>
              <a:rPr lang="fa-IR" dirty="0">
                <a:cs typeface="B Nazanin" panose="00000400000000000000" pitchFamily="2" charset="-78"/>
              </a:rPr>
              <a:t>-سیکل ساعت باید برای کندترین آموزش به اندازه کافی طولانی باشد. از این رو،</a:t>
            </a:r>
          </a:p>
          <a:p>
            <a:pPr algn="r" rtl="1"/>
            <a:r>
              <a:rPr lang="fa-IR" dirty="0">
                <a:cs typeface="B Nazanin" panose="00000400000000000000" pitchFamily="2" charset="-78"/>
              </a:rPr>
              <a:t>- نقطه ضعف: فقط به سرعت کندترین دستورالعمل</a:t>
            </a:r>
          </a:p>
          <a:p>
            <a:pPr algn="r" rtl="1"/>
            <a:r>
              <a:rPr lang="fa-IR" dirty="0">
                <a:cs typeface="B Nazanin" panose="00000400000000000000" pitchFamily="2" charset="-78"/>
              </a:rPr>
              <a:t>•چند چرخه</a:t>
            </a:r>
          </a:p>
          <a:p>
            <a:pPr algn="r" rtl="1"/>
            <a:r>
              <a:rPr lang="fa-IR" dirty="0">
                <a:cs typeface="B Nazanin" panose="00000400000000000000" pitchFamily="2" charset="-78"/>
              </a:rPr>
              <a:t>- چرخه واکشی/اجرای را به چند مرحله بشکنید</a:t>
            </a:r>
          </a:p>
          <a:p>
            <a:pPr algn="r" rtl="1"/>
            <a:r>
              <a:rPr lang="fa-IR" dirty="0">
                <a:cs typeface="B Nazanin" panose="00000400000000000000" pitchFamily="2" charset="-78"/>
              </a:rPr>
              <a:t>- در هر چرخه ساعت 1 مرحله انجام دهید</a:t>
            </a:r>
          </a:p>
          <a:p>
            <a:pPr algn="r" rtl="1"/>
            <a:r>
              <a:rPr lang="fa-IR" dirty="0">
                <a:cs typeface="B Nazanin" panose="00000400000000000000" pitchFamily="2" charset="-78"/>
              </a:rPr>
              <a:t>- مزیت: هر دستورالعمل فقط به اندازه نیاز از چرخه استفاده می کند</a:t>
            </a:r>
          </a:p>
          <a:p>
            <a:pPr algn="r" rtl="1"/>
            <a:r>
              <a:rPr lang="fa-IR" dirty="0">
                <a:cs typeface="B Nazanin" panose="00000400000000000000" pitchFamily="2" charset="-78"/>
              </a:rPr>
              <a:t>• خط لوله</a:t>
            </a:r>
          </a:p>
          <a:p>
            <a:pPr algn="r" rtl="1"/>
            <a:r>
              <a:rPr lang="fa-IR" dirty="0">
                <a:cs typeface="B Nazanin" panose="00000400000000000000" pitchFamily="2" charset="-78"/>
              </a:rPr>
              <a:t>- هر دستورالعمل را در چند مرحله اجرا کنید</a:t>
            </a:r>
          </a:p>
          <a:p>
            <a:pPr algn="r" rtl="1"/>
            <a:r>
              <a:rPr lang="fa-IR" dirty="0">
                <a:cs typeface="B Nazanin" panose="00000400000000000000" pitchFamily="2" charset="-78"/>
              </a:rPr>
              <a:t>- اجرای 1 مرحله / دستورالعمل در هر چرخه ساعت</a:t>
            </a:r>
          </a:p>
          <a:p>
            <a:pPr algn="r" rtl="1"/>
            <a:r>
              <a:rPr lang="fa-IR" dirty="0">
                <a:cs typeface="B Nazanin" panose="00000400000000000000" pitchFamily="2" charset="-78"/>
              </a:rPr>
              <a:t>-دستورالعمل های متعدد را به صورت موازی - خط مونتاژ پردازش کنید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OVERVIEW: PROCESSOR IMPLEMENTATION STYLES</a:t>
            </a:r>
          </a:p>
          <a:p>
            <a:pPr algn="ctr"/>
            <a:r>
              <a:rPr lang="fa-IR" dirty="0">
                <a:cs typeface="B Nazanin" panose="00000400000000000000" pitchFamily="2" charset="-78"/>
              </a:rPr>
              <a:t>نمای کلی: سبک های پیاده سازی پردازنده</a:t>
            </a:r>
            <a:endParaRPr lang="en-US" dirty="0">
              <a:cs typeface="B Nazanin" panose="00000400000000000000" pitchFamily="2" charset="-78"/>
            </a:endParaRPr>
          </a:p>
        </p:txBody>
      </p:sp>
    </p:spTree>
    <p:extLst>
      <p:ext uri="{BB962C8B-B14F-4D97-AF65-F5344CB8AC3E}">
        <p14:creationId xmlns:p14="http://schemas.microsoft.com/office/powerpoint/2010/main" val="7469156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C3E14A-2AAC-CC56-4DA9-496C81D9F8CB}"/>
              </a:ext>
            </a:extLst>
          </p:cNvPr>
          <p:cNvPicPr>
            <a:picLocks noChangeAspect="1"/>
          </p:cNvPicPr>
          <p:nvPr/>
        </p:nvPicPr>
        <p:blipFill>
          <a:blip r:embed="rId3"/>
          <a:stretch>
            <a:fillRect/>
          </a:stretch>
        </p:blipFill>
        <p:spPr>
          <a:xfrm>
            <a:off x="0" y="0"/>
            <a:ext cx="9144000" cy="6439161"/>
          </a:xfrm>
          <a:prstGeom prst="rect">
            <a:avLst/>
          </a:prstGeom>
        </p:spPr>
      </p:pic>
    </p:spTree>
    <p:extLst>
      <p:ext uri="{BB962C8B-B14F-4D97-AF65-F5344CB8AC3E}">
        <p14:creationId xmlns:p14="http://schemas.microsoft.com/office/powerpoint/2010/main" val="2887665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B7BB5-1827-57BD-AB44-F301E821050C}"/>
              </a:ext>
            </a:extLst>
          </p:cNvPr>
          <p:cNvPicPr>
            <a:picLocks noChangeAspect="1"/>
          </p:cNvPicPr>
          <p:nvPr/>
        </p:nvPicPr>
        <p:blipFill>
          <a:blip r:embed="rId3"/>
          <a:stretch>
            <a:fillRect/>
          </a:stretch>
        </p:blipFill>
        <p:spPr>
          <a:xfrm>
            <a:off x="0" y="23070"/>
            <a:ext cx="9144000" cy="6499918"/>
          </a:xfrm>
          <a:prstGeom prst="rect">
            <a:avLst/>
          </a:prstGeom>
        </p:spPr>
      </p:pic>
    </p:spTree>
    <p:extLst>
      <p:ext uri="{BB962C8B-B14F-4D97-AF65-F5344CB8AC3E}">
        <p14:creationId xmlns:p14="http://schemas.microsoft.com/office/powerpoint/2010/main" val="42821567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6DB92E-C41B-0BE9-D11A-B769E0E1CB15}"/>
              </a:ext>
            </a:extLst>
          </p:cNvPr>
          <p:cNvPicPr>
            <a:picLocks noChangeAspect="1"/>
          </p:cNvPicPr>
          <p:nvPr/>
        </p:nvPicPr>
        <p:blipFill>
          <a:blip r:embed="rId3"/>
          <a:stretch>
            <a:fillRect/>
          </a:stretch>
        </p:blipFill>
        <p:spPr>
          <a:xfrm>
            <a:off x="0" y="0"/>
            <a:ext cx="9144000" cy="6279502"/>
          </a:xfrm>
          <a:prstGeom prst="rect">
            <a:avLst/>
          </a:prstGeom>
        </p:spPr>
      </p:pic>
    </p:spTree>
    <p:extLst>
      <p:ext uri="{BB962C8B-B14F-4D97-AF65-F5344CB8AC3E}">
        <p14:creationId xmlns:p14="http://schemas.microsoft.com/office/powerpoint/2010/main" val="20385106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50B45-BCDC-8E09-D166-7C4058214237}"/>
              </a:ext>
            </a:extLst>
          </p:cNvPr>
          <p:cNvPicPr>
            <a:picLocks noChangeAspect="1"/>
          </p:cNvPicPr>
          <p:nvPr/>
        </p:nvPicPr>
        <p:blipFill>
          <a:blip r:embed="rId3"/>
          <a:stretch>
            <a:fillRect/>
          </a:stretch>
        </p:blipFill>
        <p:spPr>
          <a:xfrm>
            <a:off x="0" y="0"/>
            <a:ext cx="9155381" cy="6126956"/>
          </a:xfrm>
          <a:prstGeom prst="rect">
            <a:avLst/>
          </a:prstGeom>
        </p:spPr>
      </p:pic>
    </p:spTree>
    <p:extLst>
      <p:ext uri="{BB962C8B-B14F-4D97-AF65-F5344CB8AC3E}">
        <p14:creationId xmlns:p14="http://schemas.microsoft.com/office/powerpoint/2010/main" val="30782984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23A36D-B0E7-1560-7F54-AB6CD32CC302}"/>
              </a:ext>
            </a:extLst>
          </p:cNvPr>
          <p:cNvPicPr>
            <a:picLocks noChangeAspect="1"/>
          </p:cNvPicPr>
          <p:nvPr/>
        </p:nvPicPr>
        <p:blipFill>
          <a:blip r:embed="rId3"/>
          <a:stretch>
            <a:fillRect/>
          </a:stretch>
        </p:blipFill>
        <p:spPr>
          <a:xfrm>
            <a:off x="0" y="0"/>
            <a:ext cx="9144000" cy="5942444"/>
          </a:xfrm>
          <a:prstGeom prst="rect">
            <a:avLst/>
          </a:prstGeom>
        </p:spPr>
      </p:pic>
    </p:spTree>
    <p:extLst>
      <p:ext uri="{BB962C8B-B14F-4D97-AF65-F5344CB8AC3E}">
        <p14:creationId xmlns:p14="http://schemas.microsoft.com/office/powerpoint/2010/main" val="20841599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F6E1C-0DD8-7D55-D8A9-76DE00B702F6}"/>
              </a:ext>
            </a:extLst>
          </p:cNvPr>
          <p:cNvPicPr>
            <a:picLocks noChangeAspect="1"/>
          </p:cNvPicPr>
          <p:nvPr/>
        </p:nvPicPr>
        <p:blipFill>
          <a:blip r:embed="rId3"/>
          <a:stretch>
            <a:fillRect/>
          </a:stretch>
        </p:blipFill>
        <p:spPr>
          <a:xfrm>
            <a:off x="0" y="0"/>
            <a:ext cx="9144000" cy="6330461"/>
          </a:xfrm>
          <a:prstGeom prst="rect">
            <a:avLst/>
          </a:prstGeom>
        </p:spPr>
      </p:pic>
    </p:spTree>
    <p:extLst>
      <p:ext uri="{BB962C8B-B14F-4D97-AF65-F5344CB8AC3E}">
        <p14:creationId xmlns:p14="http://schemas.microsoft.com/office/powerpoint/2010/main" val="11958791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CB9B678-AB3A-62F2-1D65-8209B1EC6292}"/>
              </a:ext>
            </a:extLst>
          </p:cNvPr>
          <p:cNvSpPr txBox="1"/>
          <p:nvPr/>
        </p:nvSpPr>
        <p:spPr>
          <a:xfrm>
            <a:off x="4590916" y="625150"/>
            <a:ext cx="4571999" cy="4247317"/>
          </a:xfrm>
          <a:prstGeom prst="rect">
            <a:avLst/>
          </a:prstGeom>
          <a:noFill/>
        </p:spPr>
        <p:txBody>
          <a:bodyPr wrap="square" rtlCol="0">
            <a:spAutoFit/>
          </a:bodyPr>
          <a:lstStyle/>
          <a:p>
            <a:pPr algn="r" rtl="1"/>
            <a:r>
              <a:rPr lang="fa-IR" dirty="0">
                <a:cs typeface="B Nazanin" panose="00000400000000000000" pitchFamily="2" charset="-78"/>
              </a:rPr>
              <a:t>فرض</a:t>
            </a:r>
          </a:p>
          <a:p>
            <a:pPr algn="r" rtl="1"/>
            <a:r>
              <a:rPr lang="fa-IR" dirty="0">
                <a:cs typeface="B Nazanin" panose="00000400000000000000" pitchFamily="2" charset="-78"/>
              </a:rPr>
              <a:t>طراحی کنترل اسلاید قبلی</a:t>
            </a:r>
          </a:p>
          <a:p>
            <a:pPr algn="r" rtl="1"/>
            <a:r>
              <a:rPr lang="fa-IR" dirty="0">
                <a:cs typeface="B Nazanin" panose="00000400000000000000" pitchFamily="2" charset="-78"/>
              </a:rPr>
              <a:t>ترکیب دستورالعملی از 22% بار، 11% ذخیره، 49% عملیات نوع </a:t>
            </a:r>
            <a:r>
              <a:rPr lang="en-US" dirty="0">
                <a:cs typeface="B Nazanin" panose="00000400000000000000" pitchFamily="2" charset="-78"/>
              </a:rPr>
              <a:t>R، 16% </a:t>
            </a:r>
            <a:r>
              <a:rPr lang="fa-IR" dirty="0">
                <a:cs typeface="B Nazanin" panose="00000400000000000000" pitchFamily="2" charset="-78"/>
              </a:rPr>
              <a:t>شاخه و 2% پرش</a:t>
            </a:r>
          </a:p>
          <a:p>
            <a:pPr algn="r" rtl="1"/>
            <a:r>
              <a:rPr lang="fa-IR" dirty="0">
                <a:cs typeface="B Nazanin" panose="00000400000000000000" pitchFamily="2" charset="-78"/>
              </a:rPr>
              <a:t>با فرض اینکه هر مرحله به 1 سیکل ساعت نیاز دارد، </a:t>
            </a:r>
            <a:r>
              <a:rPr lang="en-US" dirty="0">
                <a:cs typeface="B Nazanin" panose="00000400000000000000" pitchFamily="2" charset="-78"/>
              </a:rPr>
              <a:t>CPI </a:t>
            </a:r>
            <a:r>
              <a:rPr lang="fa-IR" dirty="0">
                <a:cs typeface="B Nazanin" panose="00000400000000000000" pitchFamily="2" charset="-78"/>
              </a:rPr>
              <a:t>چیست؟</a:t>
            </a:r>
          </a:p>
          <a:p>
            <a:pPr algn="r" rtl="1"/>
            <a:endParaRPr lang="fa-IR" dirty="0">
              <a:cs typeface="B Nazanin" panose="00000400000000000000" pitchFamily="2" charset="-78"/>
            </a:endParaRPr>
          </a:p>
          <a:p>
            <a:pPr algn="r" rtl="1"/>
            <a:r>
              <a:rPr lang="fa-IR" dirty="0">
                <a:cs typeface="B Nazanin" panose="00000400000000000000" pitchFamily="2" charset="-78"/>
              </a:rPr>
              <a:t>راه حل:</a:t>
            </a:r>
          </a:p>
          <a:p>
            <a:pPr algn="r" rtl="1"/>
            <a:r>
              <a:rPr lang="fa-IR" dirty="0">
                <a:cs typeface="B Nazanin" panose="00000400000000000000" pitchFamily="2" charset="-78"/>
              </a:rPr>
              <a:t>تعداد چرخه های ساعت از اسلاید قبلی برای هر کلاس دستورالعمل</a:t>
            </a:r>
            <a:endParaRPr lang="en-US" dirty="0">
              <a:cs typeface="B Nazanin" panose="00000400000000000000" pitchFamily="2" charset="-78"/>
            </a:endParaRP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1999" y="551926"/>
            <a:ext cx="18917" cy="5929397"/>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EXAMPLE: CPI IN A MULTICYCLE CPU</a:t>
            </a:r>
            <a:endParaRPr lang="en-US" dirty="0">
              <a:cs typeface="B Nazanin" panose="00000400000000000000" pitchFamily="2" charset="-78"/>
            </a:endParaRPr>
          </a:p>
        </p:txBody>
      </p:sp>
      <p:sp>
        <p:nvSpPr>
          <p:cNvPr id="3" name="Rectangle 3">
            <a:extLst>
              <a:ext uri="{FF2B5EF4-FFF2-40B4-BE49-F238E27FC236}">
                <a16:creationId xmlns:a16="http://schemas.microsoft.com/office/drawing/2014/main" id="{B1CD44E1-208D-EC01-D92A-C83992AD18A8}"/>
              </a:ext>
            </a:extLst>
          </p:cNvPr>
          <p:cNvSpPr txBox="1">
            <a:spLocks noChangeArrowheads="1"/>
          </p:cNvSpPr>
          <p:nvPr/>
        </p:nvSpPr>
        <p:spPr>
          <a:xfrm>
            <a:off x="0" y="625150"/>
            <a:ext cx="4590916" cy="5929397"/>
          </a:xfrm>
          <a:prstGeom prst="rect">
            <a:avLst/>
          </a:prstGeom>
        </p:spPr>
        <p:txBody>
          <a:bodyPr>
            <a:normAutofit fontScale="92500" lnSpcReduction="10000"/>
          </a:bodyPr>
          <a:lst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90000"/>
              </a:lnSpc>
            </a:pPr>
            <a:r>
              <a:rPr lang="en-US" altLang="en-US" sz="2000" dirty="0">
                <a:cs typeface="B Nazanin" panose="00000400000000000000" pitchFamily="2" charset="-78"/>
              </a:rPr>
              <a:t>Assume</a:t>
            </a:r>
          </a:p>
          <a:p>
            <a:pPr lvl="1">
              <a:lnSpc>
                <a:spcPct val="90000"/>
              </a:lnSpc>
            </a:pPr>
            <a:r>
              <a:rPr lang="en-US" altLang="en-US" sz="1800" dirty="0">
                <a:cs typeface="B Nazanin" panose="00000400000000000000" pitchFamily="2" charset="-78"/>
              </a:rPr>
              <a:t>the control design of the previous slide</a:t>
            </a:r>
          </a:p>
          <a:p>
            <a:pPr lvl="1">
              <a:lnSpc>
                <a:spcPct val="90000"/>
              </a:lnSpc>
            </a:pPr>
            <a:r>
              <a:rPr lang="en-US" altLang="en-US" sz="1800" dirty="0">
                <a:cs typeface="B Nazanin" panose="00000400000000000000" pitchFamily="2" charset="-78"/>
              </a:rPr>
              <a:t>An instruction mix of 22% </a:t>
            </a:r>
            <a:r>
              <a:rPr lang="en-US" altLang="en-US" sz="1800" i="1" dirty="0">
                <a:cs typeface="B Nazanin" panose="00000400000000000000" pitchFamily="2" charset="-78"/>
              </a:rPr>
              <a:t>loads</a:t>
            </a:r>
            <a:r>
              <a:rPr lang="en-US" altLang="en-US" sz="1800" dirty="0">
                <a:cs typeface="B Nazanin" panose="00000400000000000000" pitchFamily="2" charset="-78"/>
              </a:rPr>
              <a:t>, 11% </a:t>
            </a:r>
            <a:r>
              <a:rPr lang="en-US" altLang="en-US" sz="1800" i="1" dirty="0">
                <a:cs typeface="B Nazanin" panose="00000400000000000000" pitchFamily="2" charset="-78"/>
              </a:rPr>
              <a:t>stores</a:t>
            </a:r>
            <a:r>
              <a:rPr lang="en-US" altLang="en-US" sz="1800" dirty="0">
                <a:cs typeface="B Nazanin" panose="00000400000000000000" pitchFamily="2" charset="-78"/>
              </a:rPr>
              <a:t>, 49% </a:t>
            </a:r>
            <a:r>
              <a:rPr lang="en-US" altLang="en-US" sz="1800" i="1" dirty="0">
                <a:cs typeface="B Nazanin" panose="00000400000000000000" pitchFamily="2" charset="-78"/>
              </a:rPr>
              <a:t>R-type operations</a:t>
            </a:r>
            <a:r>
              <a:rPr lang="en-US" altLang="en-US" sz="1800" dirty="0">
                <a:cs typeface="B Nazanin" panose="00000400000000000000" pitchFamily="2" charset="-78"/>
              </a:rPr>
              <a:t>, 16% </a:t>
            </a:r>
            <a:r>
              <a:rPr lang="en-US" altLang="en-US" sz="1800" i="1" dirty="0">
                <a:cs typeface="B Nazanin" panose="00000400000000000000" pitchFamily="2" charset="-78"/>
              </a:rPr>
              <a:t>branches</a:t>
            </a:r>
            <a:r>
              <a:rPr lang="en-US" altLang="en-US" sz="1800" dirty="0">
                <a:cs typeface="B Nazanin" panose="00000400000000000000" pitchFamily="2" charset="-78"/>
              </a:rPr>
              <a:t>, and 2% </a:t>
            </a:r>
            <a:r>
              <a:rPr lang="en-US" altLang="en-US" sz="1800" i="1" dirty="0">
                <a:cs typeface="B Nazanin" panose="00000400000000000000" pitchFamily="2" charset="-78"/>
              </a:rPr>
              <a:t>jumps</a:t>
            </a:r>
          </a:p>
          <a:p>
            <a:pPr>
              <a:lnSpc>
                <a:spcPct val="90000"/>
              </a:lnSpc>
            </a:pPr>
            <a:r>
              <a:rPr lang="en-US" altLang="en-US" sz="2000" i="1" dirty="0">
                <a:latin typeface="Times New Roman" panose="02020603050405020304" pitchFamily="18" charset="0"/>
                <a:cs typeface="B Nazanin" panose="00000400000000000000" pitchFamily="2" charset="-78"/>
              </a:rPr>
              <a:t>What is the CPI assuming each step requires 1 clock cycle?</a:t>
            </a:r>
          </a:p>
          <a:p>
            <a:pPr>
              <a:lnSpc>
                <a:spcPct val="90000"/>
              </a:lnSpc>
            </a:pPr>
            <a:endParaRPr lang="en-US" altLang="en-US" sz="2000" i="1" dirty="0">
              <a:latin typeface="Times New Roman" panose="02020603050405020304" pitchFamily="18" charset="0"/>
              <a:cs typeface="B Nazanin" panose="00000400000000000000" pitchFamily="2" charset="-78"/>
            </a:endParaRPr>
          </a:p>
          <a:p>
            <a:pPr>
              <a:lnSpc>
                <a:spcPct val="90000"/>
              </a:lnSpc>
            </a:pPr>
            <a:r>
              <a:rPr lang="en-US" altLang="en-US" sz="2000" dirty="0">
                <a:cs typeface="B Nazanin" panose="00000400000000000000" pitchFamily="2" charset="-78"/>
              </a:rPr>
              <a:t>Solution:</a:t>
            </a:r>
          </a:p>
          <a:p>
            <a:pPr lvl="1">
              <a:lnSpc>
                <a:spcPct val="90000"/>
              </a:lnSpc>
            </a:pPr>
            <a:r>
              <a:rPr lang="en-US" altLang="en-US" sz="1800" dirty="0">
                <a:cs typeface="B Nazanin" panose="00000400000000000000" pitchFamily="2" charset="-78"/>
              </a:rPr>
              <a:t>Number of clock cycles from previous slide for each instruction class:</a:t>
            </a:r>
          </a:p>
          <a:p>
            <a:pPr lvl="2">
              <a:lnSpc>
                <a:spcPct val="90000"/>
              </a:lnSpc>
            </a:pPr>
            <a:r>
              <a:rPr lang="en-US" altLang="en-US" sz="1600" i="1" dirty="0">
                <a:cs typeface="B Nazanin" panose="00000400000000000000" pitchFamily="2" charset="-78"/>
              </a:rPr>
              <a:t>loads</a:t>
            </a:r>
            <a:r>
              <a:rPr lang="en-US" altLang="en-US" sz="1600" dirty="0">
                <a:cs typeface="B Nazanin" panose="00000400000000000000" pitchFamily="2" charset="-78"/>
              </a:rPr>
              <a:t> 5, </a:t>
            </a:r>
            <a:r>
              <a:rPr lang="en-US" altLang="en-US" sz="1600" i="1" dirty="0">
                <a:cs typeface="B Nazanin" panose="00000400000000000000" pitchFamily="2" charset="-78"/>
              </a:rPr>
              <a:t>stores</a:t>
            </a:r>
            <a:r>
              <a:rPr lang="en-US" altLang="en-US" sz="1600" dirty="0">
                <a:cs typeface="B Nazanin" panose="00000400000000000000" pitchFamily="2" charset="-78"/>
              </a:rPr>
              <a:t> 4, </a:t>
            </a:r>
            <a:r>
              <a:rPr lang="en-US" altLang="en-US" sz="1600" i="1" dirty="0">
                <a:cs typeface="B Nazanin" panose="00000400000000000000" pitchFamily="2" charset="-78"/>
              </a:rPr>
              <a:t>R-type instructions</a:t>
            </a:r>
            <a:r>
              <a:rPr lang="en-US" altLang="en-US" sz="1600" dirty="0">
                <a:cs typeface="B Nazanin" panose="00000400000000000000" pitchFamily="2" charset="-78"/>
              </a:rPr>
              <a:t> 4, </a:t>
            </a:r>
            <a:r>
              <a:rPr lang="en-US" altLang="en-US" sz="1600" i="1" dirty="0">
                <a:cs typeface="B Nazanin" panose="00000400000000000000" pitchFamily="2" charset="-78"/>
              </a:rPr>
              <a:t>branches </a:t>
            </a:r>
            <a:r>
              <a:rPr lang="en-US" altLang="en-US" sz="1600" dirty="0">
                <a:cs typeface="B Nazanin" panose="00000400000000000000" pitchFamily="2" charset="-78"/>
              </a:rPr>
              <a:t>3, </a:t>
            </a:r>
            <a:r>
              <a:rPr lang="en-US" altLang="en-US" sz="1600" i="1" dirty="0">
                <a:cs typeface="B Nazanin" panose="00000400000000000000" pitchFamily="2" charset="-78"/>
              </a:rPr>
              <a:t>jumps</a:t>
            </a:r>
            <a:r>
              <a:rPr lang="en-US" altLang="en-US" sz="1600" dirty="0">
                <a:cs typeface="B Nazanin" panose="00000400000000000000" pitchFamily="2" charset="-78"/>
              </a:rPr>
              <a:t> 3</a:t>
            </a:r>
          </a:p>
          <a:p>
            <a:pPr lvl="1">
              <a:lnSpc>
                <a:spcPct val="90000"/>
              </a:lnSpc>
            </a:pPr>
            <a:r>
              <a:rPr lang="en-US" altLang="en-US" sz="1800" dirty="0">
                <a:cs typeface="B Nazanin" panose="00000400000000000000" pitchFamily="2" charset="-78"/>
              </a:rPr>
              <a:t>CPI = CPU clock cycles / instruction count </a:t>
            </a:r>
          </a:p>
          <a:p>
            <a:pPr lvl="1">
              <a:lnSpc>
                <a:spcPct val="90000"/>
              </a:lnSpc>
              <a:buFontTx/>
              <a:buNone/>
            </a:pPr>
            <a:r>
              <a:rPr lang="en-US" altLang="en-US" sz="1800" dirty="0">
                <a:cs typeface="B Nazanin" panose="00000400000000000000" pitchFamily="2" charset="-78"/>
              </a:rPr>
              <a:t>          = </a:t>
            </a:r>
            <a:r>
              <a:rPr lang="en-US" altLang="en-US" sz="1800" dirty="0">
                <a:cs typeface="B Nazanin" panose="00000400000000000000" pitchFamily="2" charset="-78"/>
                <a:sym typeface="Symbol" panose="05050102010706020507" pitchFamily="18" charset="2"/>
              </a:rPr>
              <a:t> (instruction </a:t>
            </a:r>
            <a:r>
              <a:rPr lang="en-US" altLang="en-US" sz="1800" dirty="0" err="1">
                <a:cs typeface="B Nazanin" panose="00000400000000000000" pitchFamily="2" charset="-78"/>
                <a:sym typeface="Symbol" panose="05050102010706020507" pitchFamily="18" charset="2"/>
              </a:rPr>
              <a:t>count</a:t>
            </a:r>
            <a:r>
              <a:rPr lang="en-US" altLang="en-US" sz="1800" baseline="-25000" dirty="0" err="1">
                <a:cs typeface="B Nazanin" panose="00000400000000000000" pitchFamily="2" charset="-78"/>
                <a:sym typeface="Symbol" panose="05050102010706020507" pitchFamily="18" charset="2"/>
              </a:rPr>
              <a:t>class</a:t>
            </a:r>
            <a:r>
              <a:rPr lang="en-US" altLang="en-US" sz="1800" baseline="-25000" dirty="0">
                <a:cs typeface="B Nazanin" panose="00000400000000000000" pitchFamily="2" charset="-78"/>
                <a:sym typeface="Symbol" panose="05050102010706020507" pitchFamily="18" charset="2"/>
              </a:rPr>
              <a:t> </a:t>
            </a:r>
            <a:r>
              <a:rPr lang="en-US" altLang="en-US" sz="1800" baseline="-25000" dirty="0" err="1">
                <a:cs typeface="B Nazanin" panose="00000400000000000000" pitchFamily="2" charset="-78"/>
                <a:sym typeface="Symbol" panose="05050102010706020507" pitchFamily="18" charset="2"/>
              </a:rPr>
              <a:t>i</a:t>
            </a:r>
            <a:r>
              <a:rPr lang="en-US" altLang="en-US" sz="1800" dirty="0">
                <a:cs typeface="B Nazanin" panose="00000400000000000000" pitchFamily="2" charset="-78"/>
                <a:sym typeface="Symbol" panose="05050102010706020507" pitchFamily="18" charset="2"/>
              </a:rPr>
              <a:t>  </a:t>
            </a:r>
            <a:r>
              <a:rPr lang="en-US" altLang="en-US" sz="1800" dirty="0" err="1">
                <a:cs typeface="B Nazanin" panose="00000400000000000000" pitchFamily="2" charset="-78"/>
                <a:sym typeface="Symbol" panose="05050102010706020507" pitchFamily="18" charset="2"/>
              </a:rPr>
              <a:t>CPI</a:t>
            </a:r>
            <a:r>
              <a:rPr lang="en-US" altLang="en-US" sz="1800" baseline="-25000" dirty="0" err="1">
                <a:cs typeface="B Nazanin" panose="00000400000000000000" pitchFamily="2" charset="-78"/>
                <a:sym typeface="Symbol" panose="05050102010706020507" pitchFamily="18" charset="2"/>
              </a:rPr>
              <a:t>class</a:t>
            </a:r>
            <a:r>
              <a:rPr lang="en-US" altLang="en-US" sz="1800" baseline="-25000" dirty="0">
                <a:cs typeface="B Nazanin" panose="00000400000000000000" pitchFamily="2" charset="-78"/>
                <a:sym typeface="Symbol" panose="05050102010706020507" pitchFamily="18" charset="2"/>
              </a:rPr>
              <a:t> </a:t>
            </a:r>
            <a:r>
              <a:rPr lang="en-US" altLang="en-US" sz="1800" baseline="-25000" dirty="0" err="1">
                <a:cs typeface="B Nazanin" panose="00000400000000000000" pitchFamily="2" charset="-78"/>
                <a:sym typeface="Symbol" panose="05050102010706020507" pitchFamily="18" charset="2"/>
              </a:rPr>
              <a:t>i</a:t>
            </a:r>
            <a:r>
              <a:rPr lang="en-US" altLang="en-US" sz="1800" dirty="0">
                <a:cs typeface="B Nazanin" panose="00000400000000000000" pitchFamily="2" charset="-78"/>
                <a:sym typeface="Symbol" panose="05050102010706020507" pitchFamily="18" charset="2"/>
              </a:rPr>
              <a:t>) / instruction count</a:t>
            </a:r>
          </a:p>
          <a:p>
            <a:pPr lvl="1">
              <a:lnSpc>
                <a:spcPct val="90000"/>
              </a:lnSpc>
              <a:buFontTx/>
              <a:buNone/>
            </a:pPr>
            <a:r>
              <a:rPr lang="en-US" altLang="en-US" sz="1800" dirty="0">
                <a:cs typeface="B Nazanin" panose="00000400000000000000" pitchFamily="2" charset="-78"/>
                <a:sym typeface="Symbol" panose="05050102010706020507" pitchFamily="18" charset="2"/>
              </a:rPr>
              <a:t>          =  (instruction </a:t>
            </a:r>
            <a:r>
              <a:rPr lang="en-US" altLang="en-US" sz="1800" dirty="0" err="1">
                <a:cs typeface="B Nazanin" panose="00000400000000000000" pitchFamily="2" charset="-78"/>
                <a:sym typeface="Symbol" panose="05050102010706020507" pitchFamily="18" charset="2"/>
              </a:rPr>
              <a:t>count</a:t>
            </a:r>
            <a:r>
              <a:rPr lang="en-US" altLang="en-US" sz="1800" baseline="-25000" dirty="0" err="1">
                <a:cs typeface="B Nazanin" panose="00000400000000000000" pitchFamily="2" charset="-78"/>
                <a:sym typeface="Symbol" panose="05050102010706020507" pitchFamily="18" charset="2"/>
              </a:rPr>
              <a:t>class</a:t>
            </a:r>
            <a:r>
              <a:rPr lang="en-US" altLang="en-US" sz="1800" baseline="-25000" dirty="0">
                <a:cs typeface="B Nazanin" panose="00000400000000000000" pitchFamily="2" charset="-78"/>
                <a:sym typeface="Symbol" panose="05050102010706020507" pitchFamily="18" charset="2"/>
              </a:rPr>
              <a:t> I </a:t>
            </a:r>
            <a:r>
              <a:rPr lang="en-US" altLang="en-US" sz="1800" dirty="0">
                <a:cs typeface="B Nazanin" panose="00000400000000000000" pitchFamily="2" charset="-78"/>
                <a:sym typeface="Symbol" panose="05050102010706020507" pitchFamily="18" charset="2"/>
              </a:rPr>
              <a:t>/ instruction count)  </a:t>
            </a:r>
            <a:r>
              <a:rPr lang="en-US" altLang="en-US" sz="1800" dirty="0" err="1">
                <a:cs typeface="B Nazanin" panose="00000400000000000000" pitchFamily="2" charset="-78"/>
                <a:sym typeface="Symbol" panose="05050102010706020507" pitchFamily="18" charset="2"/>
              </a:rPr>
              <a:t>CPI</a:t>
            </a:r>
            <a:r>
              <a:rPr lang="en-US" altLang="en-US" sz="1800" baseline="-25000" dirty="0" err="1">
                <a:cs typeface="B Nazanin" panose="00000400000000000000" pitchFamily="2" charset="-78"/>
                <a:sym typeface="Symbol" panose="05050102010706020507" pitchFamily="18" charset="2"/>
              </a:rPr>
              <a:t>class</a:t>
            </a:r>
            <a:r>
              <a:rPr lang="en-US" altLang="en-US" sz="1800" baseline="-25000" dirty="0">
                <a:cs typeface="B Nazanin" panose="00000400000000000000" pitchFamily="2" charset="-78"/>
                <a:sym typeface="Symbol" panose="05050102010706020507" pitchFamily="18" charset="2"/>
              </a:rPr>
              <a:t> I</a:t>
            </a:r>
          </a:p>
          <a:p>
            <a:pPr lvl="1">
              <a:lnSpc>
                <a:spcPct val="90000"/>
              </a:lnSpc>
              <a:buFontTx/>
              <a:buNone/>
            </a:pPr>
            <a:r>
              <a:rPr lang="en-US" altLang="en-US" sz="1800" baseline="-25000" dirty="0">
                <a:cs typeface="B Nazanin" panose="00000400000000000000" pitchFamily="2" charset="-78"/>
                <a:sym typeface="Symbol" panose="05050102010706020507" pitchFamily="18" charset="2"/>
              </a:rPr>
              <a:t>               </a:t>
            </a:r>
            <a:r>
              <a:rPr lang="en-US" altLang="en-US" sz="1800" dirty="0">
                <a:cs typeface="B Nazanin" panose="00000400000000000000" pitchFamily="2" charset="-78"/>
                <a:sym typeface="Symbol" panose="05050102010706020507" pitchFamily="18" charset="2"/>
              </a:rPr>
              <a:t>= 0.22  5 + 0.11  4 + 0.49  4 + 0.16  3 + 0.02  3</a:t>
            </a:r>
          </a:p>
          <a:p>
            <a:pPr lvl="1">
              <a:lnSpc>
                <a:spcPct val="90000"/>
              </a:lnSpc>
              <a:buFontTx/>
              <a:buNone/>
            </a:pPr>
            <a:r>
              <a:rPr lang="en-US" altLang="en-US" sz="1800" dirty="0">
                <a:cs typeface="B Nazanin" panose="00000400000000000000" pitchFamily="2" charset="-78"/>
                <a:sym typeface="Symbol" panose="05050102010706020507" pitchFamily="18" charset="2"/>
              </a:rPr>
              <a:t>          = 4.04</a:t>
            </a:r>
            <a:r>
              <a:rPr lang="en-US" altLang="en-US" sz="1800" baseline="-25000" dirty="0">
                <a:cs typeface="B Nazanin" panose="00000400000000000000" pitchFamily="2" charset="-78"/>
                <a:sym typeface="Symbol" panose="05050102010706020507" pitchFamily="18" charset="2"/>
              </a:rPr>
              <a:t> </a:t>
            </a:r>
          </a:p>
          <a:p>
            <a:pPr lvl="1">
              <a:lnSpc>
                <a:spcPct val="90000"/>
              </a:lnSpc>
              <a:buFontTx/>
              <a:buNone/>
            </a:pPr>
            <a:r>
              <a:rPr lang="en-US" altLang="en-US" sz="1600" dirty="0">
                <a:cs typeface="B Nazanin" panose="00000400000000000000" pitchFamily="2" charset="-78"/>
                <a:sym typeface="Symbol" panose="05050102010706020507" pitchFamily="18" charset="2"/>
              </a:rPr>
              <a:t> </a:t>
            </a:r>
          </a:p>
        </p:txBody>
      </p:sp>
    </p:spTree>
    <p:extLst>
      <p:ext uri="{BB962C8B-B14F-4D97-AF65-F5344CB8AC3E}">
        <p14:creationId xmlns:p14="http://schemas.microsoft.com/office/powerpoint/2010/main" val="3056609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CB9B678-AB3A-62F2-1D65-8209B1EC6292}"/>
              </a:ext>
            </a:extLst>
          </p:cNvPr>
          <p:cNvSpPr txBox="1"/>
          <p:nvPr/>
        </p:nvSpPr>
        <p:spPr>
          <a:xfrm>
            <a:off x="4590916" y="625150"/>
            <a:ext cx="4571999" cy="1477328"/>
          </a:xfrm>
          <a:prstGeom prst="rect">
            <a:avLst/>
          </a:prstGeom>
          <a:noFill/>
        </p:spPr>
        <p:txBody>
          <a:bodyPr wrap="square" rtlCol="0">
            <a:spAutoFit/>
          </a:bodyPr>
          <a:lstStyle/>
          <a:p>
            <a:pPr algn="r" rtl="1"/>
            <a:r>
              <a:rPr lang="fa-IR" dirty="0">
                <a:cs typeface="B Nazanin" panose="00000400000000000000" pitchFamily="2" charset="-78"/>
              </a:rPr>
              <a:t>طراحی کنترل اسلاید قبلی را فرض کنید</a:t>
            </a:r>
          </a:p>
          <a:p>
            <a:pPr algn="r" rtl="1"/>
            <a:r>
              <a:rPr lang="fa-IR" dirty="0">
                <a:cs typeface="B Nazanin" panose="00000400000000000000" pitchFamily="2" charset="-78"/>
              </a:rPr>
              <a:t>ترکیب دستورالعملی از 25% بار، 10% ذخیره، 50% عملیات نوع </a:t>
            </a:r>
            <a:r>
              <a:rPr lang="en-US" dirty="0">
                <a:cs typeface="B Nazanin" panose="00000400000000000000" pitchFamily="2" charset="-78"/>
              </a:rPr>
              <a:t>R، 16% </a:t>
            </a:r>
            <a:r>
              <a:rPr lang="fa-IR" dirty="0">
                <a:cs typeface="B Nazanin" panose="00000400000000000000" pitchFamily="2" charset="-78"/>
              </a:rPr>
              <a:t>شاخه و 5% پرش</a:t>
            </a:r>
          </a:p>
          <a:p>
            <a:pPr algn="r" rtl="1"/>
            <a:r>
              <a:rPr lang="fa-IR" dirty="0">
                <a:cs typeface="B Nazanin" panose="00000400000000000000" pitchFamily="2" charset="-78"/>
              </a:rPr>
              <a:t>با فرض اینکه هر مرحله به 1 سیکل ساعت نیاز دارد، </a:t>
            </a:r>
            <a:r>
              <a:rPr lang="en-US" dirty="0">
                <a:cs typeface="B Nazanin" panose="00000400000000000000" pitchFamily="2" charset="-78"/>
              </a:rPr>
              <a:t>CPI </a:t>
            </a:r>
            <a:r>
              <a:rPr lang="fa-IR" dirty="0">
                <a:cs typeface="B Nazanin" panose="00000400000000000000" pitchFamily="2" charset="-78"/>
              </a:rPr>
              <a:t>چیست؟</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1999" y="551926"/>
            <a:ext cx="18917" cy="5929397"/>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CLASS WORK</a:t>
            </a:r>
            <a:endParaRPr lang="en-US" dirty="0">
              <a:cs typeface="B Nazanin" panose="00000400000000000000" pitchFamily="2" charset="-78"/>
            </a:endParaRPr>
          </a:p>
        </p:txBody>
      </p:sp>
      <p:sp>
        <p:nvSpPr>
          <p:cNvPr id="3" name="Rectangle 3">
            <a:extLst>
              <a:ext uri="{FF2B5EF4-FFF2-40B4-BE49-F238E27FC236}">
                <a16:creationId xmlns:a16="http://schemas.microsoft.com/office/drawing/2014/main" id="{B1CD44E1-208D-EC01-D92A-C83992AD18A8}"/>
              </a:ext>
            </a:extLst>
          </p:cNvPr>
          <p:cNvSpPr txBox="1">
            <a:spLocks noChangeArrowheads="1"/>
          </p:cNvSpPr>
          <p:nvPr/>
        </p:nvSpPr>
        <p:spPr>
          <a:xfrm>
            <a:off x="0" y="625150"/>
            <a:ext cx="4590916" cy="2678489"/>
          </a:xfrm>
          <a:prstGeom prst="rect">
            <a:avLst/>
          </a:prstGeom>
        </p:spPr>
        <p:txBody>
          <a:bodyPr>
            <a:normAutofit lnSpcReduction="10000"/>
          </a:bodyPr>
          <a:lst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0" i="0" u="none" strike="noStrike" baseline="0" dirty="0" err="1">
                <a:solidFill>
                  <a:srgbClr val="585858"/>
                </a:solidFill>
                <a:latin typeface="Gill Sans MT" panose="020B0502020104020203" pitchFamily="34" charset="0"/>
                <a:cs typeface="B Nazanin" panose="00000400000000000000" pitchFamily="2" charset="-78"/>
              </a:rPr>
              <a:t>Assumethe</a:t>
            </a:r>
            <a:r>
              <a:rPr lang="en-US" sz="1800" b="0" i="0" u="none" strike="noStrike" baseline="0" dirty="0">
                <a:solidFill>
                  <a:srgbClr val="585858"/>
                </a:solidFill>
                <a:latin typeface="Gill Sans MT" panose="020B0502020104020203" pitchFamily="34" charset="0"/>
                <a:cs typeface="B Nazanin" panose="00000400000000000000" pitchFamily="2" charset="-78"/>
              </a:rPr>
              <a:t> control design of the previous slide</a:t>
            </a:r>
          </a:p>
          <a:p>
            <a:r>
              <a:rPr lang="en-US" sz="1800" b="0" i="0" u="none" strike="noStrike" baseline="0" dirty="0">
                <a:solidFill>
                  <a:srgbClr val="585858"/>
                </a:solidFill>
                <a:latin typeface="Gill Sans MT" panose="020B0502020104020203" pitchFamily="34" charset="0"/>
                <a:cs typeface="B Nazanin" panose="00000400000000000000" pitchFamily="2" charset="-78"/>
              </a:rPr>
              <a:t>An instruction mix of 25% </a:t>
            </a:r>
            <a:r>
              <a:rPr lang="en-US" sz="1800" b="0" i="1" u="none" strike="noStrike" baseline="0" dirty="0">
                <a:solidFill>
                  <a:srgbClr val="585858"/>
                </a:solidFill>
                <a:latin typeface="Gill Sans MT" panose="020B0502020104020203" pitchFamily="34" charset="0"/>
                <a:cs typeface="B Nazanin" panose="00000400000000000000" pitchFamily="2" charset="-78"/>
              </a:rPr>
              <a:t>loads</a:t>
            </a:r>
            <a:r>
              <a:rPr lang="en-US" sz="1800" b="0" i="0" u="none" strike="noStrike" baseline="0" dirty="0">
                <a:solidFill>
                  <a:srgbClr val="585858"/>
                </a:solidFill>
                <a:latin typeface="Gill Sans MT" panose="020B0502020104020203" pitchFamily="34" charset="0"/>
                <a:cs typeface="B Nazanin" panose="00000400000000000000" pitchFamily="2" charset="-78"/>
              </a:rPr>
              <a:t>, 10% </a:t>
            </a:r>
            <a:r>
              <a:rPr lang="en-US" sz="1800" b="0" i="1" u="none" strike="noStrike" baseline="0" dirty="0">
                <a:solidFill>
                  <a:srgbClr val="585858"/>
                </a:solidFill>
                <a:latin typeface="Gill Sans MT" panose="020B0502020104020203" pitchFamily="34" charset="0"/>
                <a:cs typeface="B Nazanin" panose="00000400000000000000" pitchFamily="2" charset="-78"/>
              </a:rPr>
              <a:t>stores</a:t>
            </a:r>
            <a:r>
              <a:rPr lang="en-US" sz="1800" b="0" i="0" u="none" strike="noStrike" baseline="0" dirty="0">
                <a:solidFill>
                  <a:srgbClr val="585858"/>
                </a:solidFill>
                <a:latin typeface="Gill Sans MT" panose="020B0502020104020203" pitchFamily="34" charset="0"/>
                <a:cs typeface="B Nazanin" panose="00000400000000000000" pitchFamily="2" charset="-78"/>
              </a:rPr>
              <a:t>, 50% </a:t>
            </a:r>
            <a:r>
              <a:rPr lang="en-US" sz="1800" b="0" i="1" u="none" strike="noStrike" baseline="0" dirty="0">
                <a:solidFill>
                  <a:srgbClr val="585858"/>
                </a:solidFill>
                <a:latin typeface="Gill Sans MT" panose="020B0502020104020203" pitchFamily="34" charset="0"/>
                <a:cs typeface="B Nazanin" panose="00000400000000000000" pitchFamily="2" charset="-78"/>
              </a:rPr>
              <a:t>R-type operations</a:t>
            </a:r>
            <a:r>
              <a:rPr lang="en-US" sz="1800" b="0" i="0" u="none" strike="noStrike" baseline="0" dirty="0">
                <a:solidFill>
                  <a:srgbClr val="585858"/>
                </a:solidFill>
                <a:latin typeface="Gill Sans MT" panose="020B0502020104020203" pitchFamily="34" charset="0"/>
                <a:cs typeface="B Nazanin" panose="00000400000000000000" pitchFamily="2" charset="-78"/>
              </a:rPr>
              <a:t>, 16% </a:t>
            </a:r>
            <a:r>
              <a:rPr lang="en-US" sz="1800" b="0" i="1" u="none" strike="noStrike" baseline="0" dirty="0">
                <a:solidFill>
                  <a:srgbClr val="585858"/>
                </a:solidFill>
                <a:latin typeface="Gill Sans MT" panose="020B0502020104020203" pitchFamily="34" charset="0"/>
                <a:cs typeface="B Nazanin" panose="00000400000000000000" pitchFamily="2" charset="-78"/>
              </a:rPr>
              <a:t>branches</a:t>
            </a:r>
            <a:r>
              <a:rPr lang="en-US" sz="1800" b="0" i="0" u="none" strike="noStrike" baseline="0" dirty="0">
                <a:solidFill>
                  <a:srgbClr val="585858"/>
                </a:solidFill>
                <a:latin typeface="Gill Sans MT" panose="020B0502020104020203" pitchFamily="34" charset="0"/>
                <a:cs typeface="B Nazanin" panose="00000400000000000000" pitchFamily="2" charset="-78"/>
              </a:rPr>
              <a:t>, and 5% </a:t>
            </a:r>
            <a:r>
              <a:rPr lang="en-US" sz="1800" b="0" i="1" u="none" strike="noStrike" baseline="0" dirty="0">
                <a:solidFill>
                  <a:srgbClr val="585858"/>
                </a:solidFill>
                <a:latin typeface="Gill Sans MT" panose="020B0502020104020203" pitchFamily="34" charset="0"/>
                <a:cs typeface="B Nazanin" panose="00000400000000000000" pitchFamily="2" charset="-78"/>
              </a:rPr>
              <a:t>jumps</a:t>
            </a:r>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1" u="none" strike="noStrike" baseline="0" dirty="0">
                <a:solidFill>
                  <a:srgbClr val="585858"/>
                </a:solidFill>
                <a:latin typeface="Times New Roman" panose="02020603050405020304" pitchFamily="18" charset="0"/>
                <a:cs typeface="B Nazanin" panose="00000400000000000000" pitchFamily="2" charset="-78"/>
              </a:rPr>
              <a:t>What is the CPI assuming each step requires 1 clock cycle?</a:t>
            </a:r>
            <a:endParaRPr lang="en-US" sz="1800" b="0" i="0" u="none" strike="noStrike" baseline="0" dirty="0">
              <a:solidFill>
                <a:srgbClr val="585858"/>
              </a:solidFill>
              <a:latin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440336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D57AE0-5ECD-89FA-CD43-80229F97D96A}"/>
              </a:ext>
            </a:extLst>
          </p:cNvPr>
          <p:cNvSpPr txBox="1"/>
          <p:nvPr/>
        </p:nvSpPr>
        <p:spPr>
          <a:xfrm>
            <a:off x="0" y="5148110"/>
            <a:ext cx="9144000" cy="738664"/>
          </a:xfrm>
          <a:prstGeom prst="rect">
            <a:avLst/>
          </a:prstGeom>
          <a:noFill/>
        </p:spPr>
        <p:txBody>
          <a:bodyPr wrap="square">
            <a:spAutoFit/>
          </a:bodyPr>
          <a:lstStyle/>
          <a:p>
            <a:pPr eaLnBrk="1" hangingPunct="1">
              <a:spcBef>
                <a:spcPct val="0"/>
              </a:spcBef>
              <a:buFontTx/>
              <a:buNone/>
            </a:pPr>
            <a:r>
              <a:rPr lang="en-US" altLang="en-US" sz="1400" dirty="0">
                <a:latin typeface="Tahoma" panose="020B0604030504040204" pitchFamily="34" charset="0"/>
                <a:cs typeface="B Nazanin" panose="00000400000000000000" pitchFamily="2" charset="-78"/>
              </a:rPr>
              <a:t>High-level view of FSM implementation: inputs to the combinational logic block are the current state number and instruction opcode bits; outputs are the next state </a:t>
            </a:r>
          </a:p>
          <a:p>
            <a:pPr eaLnBrk="1" hangingPunct="1">
              <a:spcBef>
                <a:spcPct val="0"/>
              </a:spcBef>
              <a:buFontTx/>
              <a:buNone/>
            </a:pPr>
            <a:r>
              <a:rPr lang="en-US" altLang="en-US" sz="1400" dirty="0">
                <a:latin typeface="Tahoma" panose="020B0604030504040204" pitchFamily="34" charset="0"/>
                <a:cs typeface="B Nazanin" panose="00000400000000000000" pitchFamily="2" charset="-78"/>
              </a:rPr>
              <a:t>number and control signals to be asserted for the current state</a:t>
            </a:r>
          </a:p>
        </p:txBody>
      </p:sp>
      <p:pic>
        <p:nvPicPr>
          <p:cNvPr id="6" name="Picture 6" descr="C07">
            <a:extLst>
              <a:ext uri="{FF2B5EF4-FFF2-40B4-BE49-F238E27FC236}">
                <a16:creationId xmlns:a16="http://schemas.microsoft.com/office/drawing/2014/main" id="{A4C0EFF5-F0C3-4DC7-23A5-6F88848A1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92" y="244281"/>
            <a:ext cx="4430713" cy="481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1DC79C5-2252-51B3-B62B-4AE74A789DBB}"/>
              </a:ext>
            </a:extLst>
          </p:cNvPr>
          <p:cNvSpPr txBox="1"/>
          <p:nvPr/>
        </p:nvSpPr>
        <p:spPr>
          <a:xfrm>
            <a:off x="0" y="5886774"/>
            <a:ext cx="9144000" cy="646331"/>
          </a:xfrm>
          <a:prstGeom prst="rect">
            <a:avLst/>
          </a:prstGeom>
          <a:noFill/>
        </p:spPr>
        <p:txBody>
          <a:bodyPr wrap="square">
            <a:spAutoFit/>
          </a:bodyPr>
          <a:lstStyle/>
          <a:p>
            <a:pPr algn="r" rtl="1"/>
            <a:r>
              <a:rPr lang="en-US" dirty="0" err="1">
                <a:cs typeface="B Nazanin" panose="00000400000000000000" pitchFamily="2" charset="-78"/>
              </a:rPr>
              <a:t>نمای</a:t>
            </a:r>
            <a:r>
              <a:rPr lang="en-US" dirty="0">
                <a:cs typeface="B Nazanin" panose="00000400000000000000" pitchFamily="2" charset="-78"/>
              </a:rPr>
              <a:t> </a:t>
            </a:r>
            <a:r>
              <a:rPr lang="en-US" dirty="0" err="1">
                <a:cs typeface="B Nazanin" panose="00000400000000000000" pitchFamily="2" charset="-78"/>
              </a:rPr>
              <a:t>سطح</a:t>
            </a:r>
            <a:r>
              <a:rPr lang="en-US" dirty="0">
                <a:cs typeface="B Nazanin" panose="00000400000000000000" pitchFamily="2" charset="-78"/>
              </a:rPr>
              <a:t> </a:t>
            </a:r>
            <a:r>
              <a:rPr lang="en-US" dirty="0" err="1">
                <a:cs typeface="B Nazanin" panose="00000400000000000000" pitchFamily="2" charset="-78"/>
              </a:rPr>
              <a:t>بالا</a:t>
            </a:r>
            <a:r>
              <a:rPr lang="en-US" dirty="0">
                <a:cs typeface="B Nazanin" panose="00000400000000000000" pitchFamily="2" charset="-78"/>
              </a:rPr>
              <a:t> </a:t>
            </a:r>
            <a:r>
              <a:rPr lang="en-US" dirty="0" err="1">
                <a:cs typeface="B Nazanin" panose="00000400000000000000" pitchFamily="2" charset="-78"/>
              </a:rPr>
              <a:t>پیاده</a:t>
            </a:r>
            <a:r>
              <a:rPr lang="en-US" dirty="0">
                <a:cs typeface="B Nazanin" panose="00000400000000000000" pitchFamily="2" charset="-78"/>
              </a:rPr>
              <a:t> </a:t>
            </a:r>
            <a:r>
              <a:rPr lang="en-US" dirty="0" err="1">
                <a:cs typeface="B Nazanin" panose="00000400000000000000" pitchFamily="2" charset="-78"/>
              </a:rPr>
              <a:t>سازی</a:t>
            </a:r>
            <a:r>
              <a:rPr lang="en-US" dirty="0">
                <a:cs typeface="B Nazanin" panose="00000400000000000000" pitchFamily="2" charset="-78"/>
              </a:rPr>
              <a:t> FSM: </a:t>
            </a:r>
            <a:r>
              <a:rPr lang="en-US" dirty="0" err="1">
                <a:cs typeface="B Nazanin" panose="00000400000000000000" pitchFamily="2" charset="-78"/>
              </a:rPr>
              <a:t>ورودی</a:t>
            </a:r>
            <a:r>
              <a:rPr lang="en-US" dirty="0">
                <a:cs typeface="B Nazanin" panose="00000400000000000000" pitchFamily="2" charset="-78"/>
              </a:rPr>
              <a:t> </a:t>
            </a:r>
            <a:r>
              <a:rPr lang="en-US" dirty="0" err="1">
                <a:cs typeface="B Nazanin" panose="00000400000000000000" pitchFamily="2" charset="-78"/>
              </a:rPr>
              <a:t>های</a:t>
            </a:r>
            <a:r>
              <a:rPr lang="en-US" dirty="0">
                <a:cs typeface="B Nazanin" panose="00000400000000000000" pitchFamily="2" charset="-78"/>
              </a:rPr>
              <a:t> </a:t>
            </a:r>
            <a:r>
              <a:rPr lang="en-US" dirty="0" err="1">
                <a:cs typeface="B Nazanin" panose="00000400000000000000" pitchFamily="2" charset="-78"/>
              </a:rPr>
              <a:t>بلوک</a:t>
            </a:r>
            <a:r>
              <a:rPr lang="en-US" dirty="0">
                <a:cs typeface="B Nazanin" panose="00000400000000000000" pitchFamily="2" charset="-78"/>
              </a:rPr>
              <a:t> </a:t>
            </a:r>
            <a:r>
              <a:rPr lang="en-US" dirty="0" err="1">
                <a:cs typeface="B Nazanin" panose="00000400000000000000" pitchFamily="2" charset="-78"/>
              </a:rPr>
              <a:t>منطق</a:t>
            </a:r>
            <a:r>
              <a:rPr lang="en-US" dirty="0">
                <a:cs typeface="B Nazanin" panose="00000400000000000000" pitchFamily="2" charset="-78"/>
              </a:rPr>
              <a:t> </a:t>
            </a:r>
            <a:r>
              <a:rPr lang="en-US" dirty="0" err="1">
                <a:cs typeface="B Nazanin" panose="00000400000000000000" pitchFamily="2" charset="-78"/>
              </a:rPr>
              <a:t>ترکیبی</a:t>
            </a:r>
            <a:r>
              <a:rPr lang="en-US" dirty="0">
                <a:cs typeface="B Nazanin" panose="00000400000000000000" pitchFamily="2" charset="-78"/>
              </a:rPr>
              <a:t> </a:t>
            </a:r>
            <a:r>
              <a:rPr lang="en-US" dirty="0" err="1">
                <a:cs typeface="B Nazanin" panose="00000400000000000000" pitchFamily="2" charset="-78"/>
              </a:rPr>
              <a:t>عبارتند</a:t>
            </a:r>
            <a:r>
              <a:rPr lang="en-US" dirty="0">
                <a:cs typeface="B Nazanin" panose="00000400000000000000" pitchFamily="2" charset="-78"/>
              </a:rPr>
              <a:t> </a:t>
            </a:r>
            <a:r>
              <a:rPr lang="en-US" dirty="0" err="1">
                <a:cs typeface="B Nazanin" panose="00000400000000000000" pitchFamily="2" charset="-78"/>
              </a:rPr>
              <a:t>از</a:t>
            </a:r>
            <a:r>
              <a:rPr lang="en-US" dirty="0">
                <a:cs typeface="B Nazanin" panose="00000400000000000000" pitchFamily="2" charset="-78"/>
              </a:rPr>
              <a:t> </a:t>
            </a:r>
            <a:r>
              <a:rPr lang="en-US" dirty="0" err="1">
                <a:cs typeface="B Nazanin" panose="00000400000000000000" pitchFamily="2" charset="-78"/>
              </a:rPr>
              <a:t>شماره</a:t>
            </a:r>
            <a:r>
              <a:rPr lang="en-US" dirty="0">
                <a:cs typeface="B Nazanin" panose="00000400000000000000" pitchFamily="2" charset="-78"/>
              </a:rPr>
              <a:t> </a:t>
            </a:r>
            <a:r>
              <a:rPr lang="en-US" dirty="0" err="1">
                <a:cs typeface="B Nazanin" panose="00000400000000000000" pitchFamily="2" charset="-78"/>
              </a:rPr>
              <a:t>وضعیت</a:t>
            </a:r>
            <a:r>
              <a:rPr lang="en-US" dirty="0">
                <a:cs typeface="B Nazanin" panose="00000400000000000000" pitchFamily="2" charset="-78"/>
              </a:rPr>
              <a:t> </a:t>
            </a:r>
            <a:r>
              <a:rPr lang="en-US" dirty="0" err="1">
                <a:cs typeface="B Nazanin" panose="00000400000000000000" pitchFamily="2" charset="-78"/>
              </a:rPr>
              <a:t>فعلی</a:t>
            </a:r>
            <a:r>
              <a:rPr lang="en-US" dirty="0">
                <a:cs typeface="B Nazanin" panose="00000400000000000000" pitchFamily="2" charset="-78"/>
              </a:rPr>
              <a:t> و </a:t>
            </a:r>
            <a:r>
              <a:rPr lang="en-US" dirty="0" err="1">
                <a:cs typeface="B Nazanin" panose="00000400000000000000" pitchFamily="2" charset="-78"/>
              </a:rPr>
              <a:t>بیت</a:t>
            </a:r>
            <a:r>
              <a:rPr lang="en-US" dirty="0">
                <a:cs typeface="B Nazanin" panose="00000400000000000000" pitchFamily="2" charset="-78"/>
              </a:rPr>
              <a:t> </a:t>
            </a:r>
            <a:r>
              <a:rPr lang="en-US" dirty="0" err="1">
                <a:cs typeface="B Nazanin" panose="00000400000000000000" pitchFamily="2" charset="-78"/>
              </a:rPr>
              <a:t>های</a:t>
            </a:r>
            <a:r>
              <a:rPr lang="en-US" dirty="0">
                <a:cs typeface="B Nazanin" panose="00000400000000000000" pitchFamily="2" charset="-78"/>
              </a:rPr>
              <a:t> </a:t>
            </a:r>
            <a:r>
              <a:rPr lang="en-US" dirty="0" err="1">
                <a:cs typeface="B Nazanin" panose="00000400000000000000" pitchFamily="2" charset="-78"/>
              </a:rPr>
              <a:t>کد</a:t>
            </a:r>
            <a:r>
              <a:rPr lang="en-US" dirty="0">
                <a:cs typeface="B Nazanin" panose="00000400000000000000" pitchFamily="2" charset="-78"/>
              </a:rPr>
              <a:t> </a:t>
            </a:r>
            <a:r>
              <a:rPr lang="en-US" dirty="0" err="1">
                <a:cs typeface="B Nazanin" panose="00000400000000000000" pitchFamily="2" charset="-78"/>
              </a:rPr>
              <a:t>عملیاتی</a:t>
            </a:r>
            <a:r>
              <a:rPr lang="en-US" dirty="0">
                <a:cs typeface="B Nazanin" panose="00000400000000000000" pitchFamily="2" charset="-78"/>
              </a:rPr>
              <a:t>. </a:t>
            </a:r>
            <a:r>
              <a:rPr lang="en-US" dirty="0" err="1">
                <a:cs typeface="B Nazanin" panose="00000400000000000000" pitchFamily="2" charset="-78"/>
              </a:rPr>
              <a:t>خروجی</a:t>
            </a:r>
            <a:r>
              <a:rPr lang="en-US" dirty="0">
                <a:cs typeface="B Nazanin" panose="00000400000000000000" pitchFamily="2" charset="-78"/>
              </a:rPr>
              <a:t> </a:t>
            </a:r>
            <a:r>
              <a:rPr lang="en-US" dirty="0" err="1">
                <a:cs typeface="B Nazanin" panose="00000400000000000000" pitchFamily="2" charset="-78"/>
              </a:rPr>
              <a:t>ها</a:t>
            </a:r>
            <a:r>
              <a:rPr lang="en-US" dirty="0">
                <a:cs typeface="B Nazanin" panose="00000400000000000000" pitchFamily="2" charset="-78"/>
              </a:rPr>
              <a:t> </a:t>
            </a:r>
            <a:r>
              <a:rPr lang="en-US" dirty="0" err="1">
                <a:cs typeface="B Nazanin" panose="00000400000000000000" pitchFamily="2" charset="-78"/>
              </a:rPr>
              <a:t>حالت</a:t>
            </a:r>
            <a:r>
              <a:rPr lang="en-US" dirty="0">
                <a:cs typeface="B Nazanin" panose="00000400000000000000" pitchFamily="2" charset="-78"/>
              </a:rPr>
              <a:t> </a:t>
            </a:r>
            <a:r>
              <a:rPr lang="en-US" dirty="0" err="1">
                <a:cs typeface="B Nazanin" panose="00000400000000000000" pitchFamily="2" charset="-78"/>
              </a:rPr>
              <a:t>بعدی</a:t>
            </a:r>
            <a:r>
              <a:rPr lang="en-US" dirty="0">
                <a:cs typeface="B Nazanin" panose="00000400000000000000" pitchFamily="2" charset="-78"/>
              </a:rPr>
              <a:t> </a:t>
            </a:r>
            <a:r>
              <a:rPr lang="en-US" dirty="0" err="1">
                <a:cs typeface="B Nazanin" panose="00000400000000000000" pitchFamily="2" charset="-78"/>
              </a:rPr>
              <a:t>هستند</a:t>
            </a:r>
            <a:r>
              <a:rPr lang="en-US" dirty="0">
                <a:cs typeface="B Nazanin" panose="00000400000000000000" pitchFamily="2" charset="-78"/>
              </a:rPr>
              <a:t> </a:t>
            </a:r>
            <a:r>
              <a:rPr lang="en-US" dirty="0" err="1">
                <a:cs typeface="B Nazanin" panose="00000400000000000000" pitchFamily="2" charset="-78"/>
              </a:rPr>
              <a:t>تعداد</a:t>
            </a:r>
            <a:r>
              <a:rPr lang="en-US" dirty="0">
                <a:cs typeface="B Nazanin" panose="00000400000000000000" pitchFamily="2" charset="-78"/>
              </a:rPr>
              <a:t> و </a:t>
            </a:r>
            <a:r>
              <a:rPr lang="en-US" dirty="0" err="1">
                <a:cs typeface="B Nazanin" panose="00000400000000000000" pitchFamily="2" charset="-78"/>
              </a:rPr>
              <a:t>سیگنال</a:t>
            </a:r>
            <a:r>
              <a:rPr lang="en-US" dirty="0">
                <a:cs typeface="B Nazanin" panose="00000400000000000000" pitchFamily="2" charset="-78"/>
              </a:rPr>
              <a:t> </a:t>
            </a:r>
            <a:r>
              <a:rPr lang="en-US" dirty="0" err="1">
                <a:cs typeface="B Nazanin" panose="00000400000000000000" pitchFamily="2" charset="-78"/>
              </a:rPr>
              <a:t>های</a:t>
            </a:r>
            <a:r>
              <a:rPr lang="en-US" dirty="0">
                <a:cs typeface="B Nazanin" panose="00000400000000000000" pitchFamily="2" charset="-78"/>
              </a:rPr>
              <a:t> </a:t>
            </a:r>
            <a:r>
              <a:rPr lang="en-US" dirty="0" err="1">
                <a:cs typeface="B Nazanin" panose="00000400000000000000" pitchFamily="2" charset="-78"/>
              </a:rPr>
              <a:t>کنترلی</a:t>
            </a:r>
            <a:r>
              <a:rPr lang="en-US" dirty="0">
                <a:cs typeface="B Nazanin" panose="00000400000000000000" pitchFamily="2" charset="-78"/>
              </a:rPr>
              <a:t> </a:t>
            </a:r>
            <a:r>
              <a:rPr lang="en-US" dirty="0" err="1">
                <a:cs typeface="B Nazanin" panose="00000400000000000000" pitchFamily="2" charset="-78"/>
              </a:rPr>
              <a:t>که</a:t>
            </a:r>
            <a:r>
              <a:rPr lang="en-US" dirty="0">
                <a:cs typeface="B Nazanin" panose="00000400000000000000" pitchFamily="2" charset="-78"/>
              </a:rPr>
              <a:t> </a:t>
            </a:r>
            <a:r>
              <a:rPr lang="en-US" dirty="0" err="1">
                <a:cs typeface="B Nazanin" panose="00000400000000000000" pitchFamily="2" charset="-78"/>
              </a:rPr>
              <a:t>باید</a:t>
            </a:r>
            <a:r>
              <a:rPr lang="en-US" dirty="0">
                <a:cs typeface="B Nazanin" panose="00000400000000000000" pitchFamily="2" charset="-78"/>
              </a:rPr>
              <a:t> </a:t>
            </a:r>
            <a:r>
              <a:rPr lang="en-US" dirty="0" err="1">
                <a:cs typeface="B Nazanin" panose="00000400000000000000" pitchFamily="2" charset="-78"/>
              </a:rPr>
              <a:t>برای</a:t>
            </a:r>
            <a:r>
              <a:rPr lang="en-US" dirty="0">
                <a:cs typeface="B Nazanin" panose="00000400000000000000" pitchFamily="2" charset="-78"/>
              </a:rPr>
              <a:t> </a:t>
            </a:r>
            <a:r>
              <a:rPr lang="en-US" dirty="0" err="1">
                <a:cs typeface="B Nazanin" panose="00000400000000000000" pitchFamily="2" charset="-78"/>
              </a:rPr>
              <a:t>وضعیت</a:t>
            </a:r>
            <a:r>
              <a:rPr lang="en-US" dirty="0">
                <a:cs typeface="B Nazanin" panose="00000400000000000000" pitchFamily="2" charset="-78"/>
              </a:rPr>
              <a:t> </a:t>
            </a:r>
            <a:r>
              <a:rPr lang="en-US" dirty="0" err="1">
                <a:cs typeface="B Nazanin" panose="00000400000000000000" pitchFamily="2" charset="-78"/>
              </a:rPr>
              <a:t>فعلی</a:t>
            </a:r>
            <a:r>
              <a:rPr lang="en-US" dirty="0">
                <a:cs typeface="B Nazanin" panose="00000400000000000000" pitchFamily="2" charset="-78"/>
              </a:rPr>
              <a:t> </a:t>
            </a:r>
            <a:r>
              <a:rPr lang="en-US" dirty="0" err="1">
                <a:cs typeface="B Nazanin" panose="00000400000000000000" pitchFamily="2" charset="-78"/>
              </a:rPr>
              <a:t>اعلام</a:t>
            </a:r>
            <a:r>
              <a:rPr lang="en-US" dirty="0">
                <a:cs typeface="B Nazanin" panose="00000400000000000000" pitchFamily="2" charset="-78"/>
              </a:rPr>
              <a:t> </a:t>
            </a:r>
            <a:r>
              <a:rPr lang="en-US" dirty="0" err="1">
                <a:cs typeface="B Nazanin" panose="00000400000000000000" pitchFamily="2" charset="-78"/>
              </a:rPr>
              <a:t>شوند</a:t>
            </a:r>
            <a:endParaRPr lang="en-US" dirty="0">
              <a:cs typeface="B Nazanin" panose="00000400000000000000" pitchFamily="2" charset="-78"/>
            </a:endParaRPr>
          </a:p>
        </p:txBody>
      </p:sp>
      <p:sp>
        <p:nvSpPr>
          <p:cNvPr id="11" name="TextBox 10">
            <a:extLst>
              <a:ext uri="{FF2B5EF4-FFF2-40B4-BE49-F238E27FC236}">
                <a16:creationId xmlns:a16="http://schemas.microsoft.com/office/drawing/2014/main" id="{BE95B164-58A1-A85B-D3C8-B1BC19A9299A}"/>
              </a:ext>
            </a:extLst>
          </p:cNvPr>
          <p:cNvSpPr txBox="1"/>
          <p:nvPr/>
        </p:nvSpPr>
        <p:spPr>
          <a:xfrm>
            <a:off x="0" y="242605"/>
            <a:ext cx="1763486" cy="646331"/>
          </a:xfrm>
          <a:prstGeom prst="rect">
            <a:avLst/>
          </a:prstGeom>
          <a:noFill/>
        </p:spPr>
        <p:txBody>
          <a:bodyPr wrap="square">
            <a:spAutoFit/>
          </a:bodyPr>
          <a:lstStyle/>
          <a:p>
            <a:r>
              <a:rPr lang="en-US" sz="1800" b="0" i="0" u="none" strike="noStrike" baseline="0" dirty="0">
                <a:solidFill>
                  <a:srgbClr val="2A1A00"/>
                </a:solidFill>
                <a:latin typeface="Impact" panose="020B0806030902050204" pitchFamily="34" charset="0"/>
                <a:cs typeface="B Nazanin" panose="00000400000000000000" pitchFamily="2" charset="-78"/>
              </a:rPr>
              <a:t>FSM CONTROL: IMPLEMENTATION</a:t>
            </a:r>
            <a:endParaRPr lang="en-US" dirty="0">
              <a:cs typeface="B Nazanin" panose="00000400000000000000" pitchFamily="2" charset="-78"/>
            </a:endParaRPr>
          </a:p>
        </p:txBody>
      </p:sp>
    </p:spTree>
    <p:extLst>
      <p:ext uri="{BB962C8B-B14F-4D97-AF65-F5344CB8AC3E}">
        <p14:creationId xmlns:p14="http://schemas.microsoft.com/office/powerpoint/2010/main" val="40190489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D57AE0-5ECD-89FA-CD43-80229F97D96A}"/>
              </a:ext>
            </a:extLst>
          </p:cNvPr>
          <p:cNvSpPr txBox="1"/>
          <p:nvPr/>
        </p:nvSpPr>
        <p:spPr>
          <a:xfrm>
            <a:off x="0" y="5148110"/>
            <a:ext cx="9144000" cy="738664"/>
          </a:xfrm>
          <a:prstGeom prst="rect">
            <a:avLst/>
          </a:prstGeom>
          <a:noFill/>
        </p:spPr>
        <p:txBody>
          <a:bodyPr wrap="square">
            <a:spAutoFit/>
          </a:bodyPr>
          <a:lstStyle/>
          <a:p>
            <a:r>
              <a:rPr lang="en-US" sz="1400" i="0" u="none" strike="noStrike" baseline="0" dirty="0">
                <a:solidFill>
                  <a:srgbClr val="000000"/>
                </a:solidFill>
                <a:latin typeface="Tahoma" panose="020B0604030504040204" pitchFamily="34" charset="0"/>
              </a:rPr>
              <a:t>Upper half is the AND plane that computes all the products. The products are carried to the lower OR plane by the vertical lines. The sum terms for each output is given by the corresponding horizontal line</a:t>
            </a:r>
          </a:p>
          <a:p>
            <a:r>
              <a:rPr lang="en-US" sz="1400" i="0" u="none" strike="noStrike" baseline="0" dirty="0">
                <a:solidFill>
                  <a:srgbClr val="000000"/>
                </a:solidFill>
                <a:latin typeface="Tahoma" panose="020B0604030504040204" pitchFamily="34" charset="0"/>
              </a:rPr>
              <a:t>E.g., </a:t>
            </a:r>
            <a:r>
              <a:rPr lang="en-US" sz="1400" i="0" u="none" strike="noStrike" baseline="0" dirty="0" err="1">
                <a:solidFill>
                  <a:srgbClr val="000000"/>
                </a:solidFill>
                <a:latin typeface="Tahoma" panose="020B0604030504040204" pitchFamily="34" charset="0"/>
              </a:rPr>
              <a:t>IorD</a:t>
            </a:r>
            <a:r>
              <a:rPr lang="en-US" sz="1400" i="0" u="none" strike="noStrike" baseline="0" dirty="0">
                <a:solidFill>
                  <a:srgbClr val="000000"/>
                </a:solidFill>
                <a:latin typeface="Tahoma" panose="020B0604030504040204" pitchFamily="34" charset="0"/>
              </a:rPr>
              <a:t> = S0.S1.S2.S3 + S0.S1.S2.S3</a:t>
            </a:r>
            <a:endParaRPr lang="en-US" altLang="en-US" sz="1100" dirty="0">
              <a:latin typeface="Tahoma" panose="020B0604030504040204" pitchFamily="34" charset="0"/>
            </a:endParaRPr>
          </a:p>
        </p:txBody>
      </p:sp>
      <p:sp>
        <p:nvSpPr>
          <p:cNvPr id="9" name="TextBox 8">
            <a:extLst>
              <a:ext uri="{FF2B5EF4-FFF2-40B4-BE49-F238E27FC236}">
                <a16:creationId xmlns:a16="http://schemas.microsoft.com/office/drawing/2014/main" id="{F1DC79C5-2252-51B3-B62B-4AE74A789DBB}"/>
              </a:ext>
            </a:extLst>
          </p:cNvPr>
          <p:cNvSpPr txBox="1"/>
          <p:nvPr/>
        </p:nvSpPr>
        <p:spPr>
          <a:xfrm>
            <a:off x="0" y="5886774"/>
            <a:ext cx="9144000" cy="923330"/>
          </a:xfrm>
          <a:prstGeom prst="rect">
            <a:avLst/>
          </a:prstGeom>
          <a:noFill/>
        </p:spPr>
        <p:txBody>
          <a:bodyPr wrap="square">
            <a:spAutoFit/>
          </a:bodyPr>
          <a:lstStyle/>
          <a:p>
            <a:pPr algn="r" rtl="1"/>
            <a:r>
              <a:rPr lang="fa-IR" dirty="0"/>
              <a:t>نیمه بالایی صفحه </a:t>
            </a:r>
            <a:r>
              <a:rPr lang="en-US" dirty="0"/>
              <a:t>AND </a:t>
            </a:r>
            <a:r>
              <a:rPr lang="fa-IR" dirty="0"/>
              <a:t>است که همه محصولات را محاسبه می کند. محصولات توسط خطوط عمودی به صفحه </a:t>
            </a:r>
            <a:r>
              <a:rPr lang="en-US" dirty="0"/>
              <a:t>OR </a:t>
            </a:r>
            <a:r>
              <a:rPr lang="fa-IR" dirty="0"/>
              <a:t>پایین منتقل می شوند. مجموع شرایط برای هر خروجی با خط افقی مربوطه داده می شود</a:t>
            </a:r>
          </a:p>
          <a:p>
            <a:pPr algn="r" rtl="1"/>
            <a:r>
              <a:rPr lang="fa-IR" dirty="0"/>
              <a:t>به عنوان مثال، </a:t>
            </a:r>
            <a:r>
              <a:rPr lang="en-US" dirty="0" err="1"/>
              <a:t>IorD</a:t>
            </a:r>
            <a:r>
              <a:rPr lang="en-US" dirty="0"/>
              <a:t> = S0.S1.S2.S3 + S0.S1.S2.S3</a:t>
            </a:r>
          </a:p>
        </p:txBody>
      </p:sp>
      <p:sp>
        <p:nvSpPr>
          <p:cNvPr id="11" name="TextBox 10">
            <a:extLst>
              <a:ext uri="{FF2B5EF4-FFF2-40B4-BE49-F238E27FC236}">
                <a16:creationId xmlns:a16="http://schemas.microsoft.com/office/drawing/2014/main" id="{BE95B164-58A1-A85B-D3C8-B1BC19A9299A}"/>
              </a:ext>
            </a:extLst>
          </p:cNvPr>
          <p:cNvSpPr txBox="1"/>
          <p:nvPr/>
        </p:nvSpPr>
        <p:spPr>
          <a:xfrm>
            <a:off x="0" y="242605"/>
            <a:ext cx="1763486" cy="646331"/>
          </a:xfrm>
          <a:prstGeom prst="rect">
            <a:avLst/>
          </a:prstGeom>
          <a:noFill/>
        </p:spPr>
        <p:txBody>
          <a:bodyPr wrap="square">
            <a:spAutoFit/>
          </a:bodyPr>
          <a:lstStyle/>
          <a:p>
            <a:r>
              <a:rPr lang="en-US" sz="1800" b="0" i="0" u="none" strike="noStrike" baseline="0" dirty="0">
                <a:solidFill>
                  <a:srgbClr val="2A1A00"/>
                </a:solidFill>
                <a:latin typeface="Impact" panose="020B0806030902050204" pitchFamily="34" charset="0"/>
              </a:rPr>
              <a:t>FSMCONTROL:PLA IMPLEMATION</a:t>
            </a:r>
            <a:endParaRPr lang="en-US" dirty="0"/>
          </a:p>
        </p:txBody>
      </p:sp>
      <p:pic>
        <p:nvPicPr>
          <p:cNvPr id="2" name="Picture 4">
            <a:extLst>
              <a:ext uri="{FF2B5EF4-FFF2-40B4-BE49-F238E27FC236}">
                <a16:creationId xmlns:a16="http://schemas.microsoft.com/office/drawing/2014/main" id="{0E12285A-8174-5758-576A-EE22ED69BE8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6506" y="102637"/>
            <a:ext cx="4090988" cy="489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230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TYPES OF LOGIC COMPONENTS </a:t>
            </a:r>
            <a:endParaRPr lang="en-US" sz="4000" b="1" dirty="0"/>
          </a:p>
        </p:txBody>
      </p:sp>
      <p:pic>
        <p:nvPicPr>
          <p:cNvPr id="3" name="Picture 2">
            <a:extLst>
              <a:ext uri="{FF2B5EF4-FFF2-40B4-BE49-F238E27FC236}">
                <a16:creationId xmlns:a16="http://schemas.microsoft.com/office/drawing/2014/main" id="{805D8B07-2A17-8FE3-ADAE-F079543C8B30}"/>
              </a:ext>
            </a:extLst>
          </p:cNvPr>
          <p:cNvPicPr>
            <a:picLocks noChangeAspect="1"/>
          </p:cNvPicPr>
          <p:nvPr/>
        </p:nvPicPr>
        <p:blipFill>
          <a:blip r:embed="rId2"/>
          <a:stretch>
            <a:fillRect/>
          </a:stretch>
        </p:blipFill>
        <p:spPr>
          <a:xfrm>
            <a:off x="414382" y="1968759"/>
            <a:ext cx="8315235" cy="3993502"/>
          </a:xfrm>
          <a:prstGeom prst="rect">
            <a:avLst/>
          </a:prstGeom>
        </p:spPr>
      </p:pic>
    </p:spTree>
    <p:extLst>
      <p:ext uri="{BB962C8B-B14F-4D97-AF65-F5344CB8AC3E}">
        <p14:creationId xmlns:p14="http://schemas.microsoft.com/office/powerpoint/2010/main" val="12068703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CB9B678-AB3A-62F2-1D65-8209B1EC6292}"/>
              </a:ext>
            </a:extLst>
          </p:cNvPr>
          <p:cNvSpPr txBox="1"/>
          <p:nvPr/>
        </p:nvSpPr>
        <p:spPr>
          <a:xfrm>
            <a:off x="4590916" y="625150"/>
            <a:ext cx="4571999" cy="2862322"/>
          </a:xfrm>
          <a:prstGeom prst="rect">
            <a:avLst/>
          </a:prstGeom>
          <a:noFill/>
        </p:spPr>
        <p:txBody>
          <a:bodyPr wrap="square" rtlCol="0">
            <a:spAutoFit/>
          </a:bodyPr>
          <a:lstStyle/>
          <a:p>
            <a:pPr algn="r" rtl="1"/>
            <a:r>
              <a:rPr lang="en-US" dirty="0">
                <a:cs typeface="B Nazanin" panose="00000400000000000000" pitchFamily="2" charset="-78"/>
              </a:rPr>
              <a:t>ROM (</a:t>
            </a:r>
            <a:r>
              <a:rPr lang="fa-IR" dirty="0">
                <a:cs typeface="B Nazanin" panose="00000400000000000000" pitchFamily="2" charset="-78"/>
              </a:rPr>
              <a:t>حافظه فقط خواندنی) مقادیر مکان های حافظه زودتر از موعد ثابت می شوند</a:t>
            </a:r>
          </a:p>
          <a:p>
            <a:pPr algn="r" rtl="1"/>
            <a:r>
              <a:rPr lang="fa-IR" dirty="0">
                <a:cs typeface="B Nazanin" panose="00000400000000000000" pitchFamily="2" charset="-78"/>
              </a:rPr>
              <a:t>یک </a:t>
            </a:r>
            <a:r>
              <a:rPr lang="en-US" dirty="0">
                <a:cs typeface="B Nazanin" panose="00000400000000000000" pitchFamily="2" charset="-78"/>
              </a:rPr>
              <a:t>ROM </a:t>
            </a:r>
            <a:r>
              <a:rPr lang="fa-IR" dirty="0">
                <a:cs typeface="B Nazanin" panose="00000400000000000000" pitchFamily="2" charset="-78"/>
              </a:rPr>
              <a:t>می تواند برای پیاده سازی یک جدول حقیقت استفاده شود، اگر آدرس </a:t>
            </a:r>
            <a:r>
              <a:rPr lang="en-US" dirty="0">
                <a:cs typeface="B Nazanin" panose="00000400000000000000" pitchFamily="2" charset="-78"/>
              </a:rPr>
              <a:t>m-bit </a:t>
            </a:r>
            <a:r>
              <a:rPr lang="fa-IR" dirty="0">
                <a:cs typeface="B Nazanin" panose="00000400000000000000" pitchFamily="2" charset="-78"/>
              </a:rPr>
              <a:t>باشد، می توانیم 2</a:t>
            </a:r>
            <a:r>
              <a:rPr lang="en-US" dirty="0" err="1">
                <a:cs typeface="B Nazanin" panose="00000400000000000000" pitchFamily="2" charset="-78"/>
              </a:rPr>
              <a:t>mentries</a:t>
            </a:r>
            <a:r>
              <a:rPr lang="en-US" dirty="0">
                <a:cs typeface="B Nazanin" panose="00000400000000000000" pitchFamily="2" charset="-78"/>
              </a:rPr>
              <a:t> </a:t>
            </a:r>
            <a:r>
              <a:rPr lang="fa-IR" dirty="0">
                <a:cs typeface="B Nazanin" panose="00000400000000000000" pitchFamily="2" charset="-78"/>
              </a:rPr>
              <a:t>را در </a:t>
            </a:r>
            <a:r>
              <a:rPr lang="en-US" dirty="0">
                <a:cs typeface="B Nazanin" panose="00000400000000000000" pitchFamily="2" charset="-78"/>
              </a:rPr>
              <a:t>ROM </a:t>
            </a:r>
            <a:r>
              <a:rPr lang="fa-IR" dirty="0">
                <a:cs typeface="B Nazanin" panose="00000400000000000000" pitchFamily="2" charset="-78"/>
              </a:rPr>
              <a:t>آدرس دهی کنیم.</a:t>
            </a:r>
          </a:p>
          <a:p>
            <a:pPr algn="r" rtl="1"/>
            <a:r>
              <a:rPr lang="fa-IR" dirty="0">
                <a:cs typeface="B Nazanin" panose="00000400000000000000" pitchFamily="2" charset="-78"/>
              </a:rPr>
              <a:t>خروجی ها بیت های ورودی هستند که آدرس به آن اشاره می کند</a:t>
            </a:r>
          </a:p>
          <a:p>
            <a:pPr algn="r" rtl="1"/>
            <a:r>
              <a:rPr lang="fa-IR" dirty="0">
                <a:cs typeface="B Nazanin" panose="00000400000000000000" pitchFamily="2" charset="-78"/>
              </a:rPr>
              <a:t>اندازه یک رام </a:t>
            </a:r>
            <a:r>
              <a:rPr lang="en-US" dirty="0">
                <a:cs typeface="B Nazanin" panose="00000400000000000000" pitchFamily="2" charset="-78"/>
              </a:rPr>
              <a:t>m </a:t>
            </a:r>
            <a:r>
              <a:rPr lang="fa-IR" dirty="0">
                <a:cs typeface="B Nazanin" panose="00000400000000000000" pitchFamily="2" charset="-78"/>
              </a:rPr>
              <a:t>ورودی </a:t>
            </a:r>
            <a:r>
              <a:rPr lang="en-US" dirty="0">
                <a:cs typeface="B Nazanin" panose="00000400000000000000" pitchFamily="2" charset="-78"/>
              </a:rPr>
              <a:t>n </a:t>
            </a:r>
            <a:r>
              <a:rPr lang="fa-IR" dirty="0">
                <a:cs typeface="B Nazanin" panose="00000400000000000000" pitchFamily="2" charset="-78"/>
              </a:rPr>
              <a:t>خروجی 2 </a:t>
            </a:r>
            <a:r>
              <a:rPr lang="en-US" dirty="0">
                <a:cs typeface="B Nazanin" panose="00000400000000000000" pitchFamily="2" charset="-78"/>
              </a:rPr>
              <a:t>mx n </a:t>
            </a:r>
            <a:r>
              <a:rPr lang="fa-IR" dirty="0">
                <a:cs typeface="B Nazanin" panose="00000400000000000000" pitchFamily="2" charset="-78"/>
              </a:rPr>
              <a:t>بیت است - چنین </a:t>
            </a:r>
            <a:r>
              <a:rPr lang="en-US" dirty="0">
                <a:cs typeface="B Nazanin" panose="00000400000000000000" pitchFamily="2" charset="-78"/>
              </a:rPr>
              <a:t>ROM </a:t>
            </a:r>
            <a:r>
              <a:rPr lang="fa-IR" dirty="0">
                <a:cs typeface="B Nazanin" panose="00000400000000000000" pitchFamily="2" charset="-78"/>
              </a:rPr>
              <a:t>را می توان آرایه ای با اندازه 2 متر در نظر گرفت که هر ورودی در آرایه </a:t>
            </a:r>
            <a:r>
              <a:rPr lang="en-US" dirty="0">
                <a:cs typeface="B Nazanin" panose="00000400000000000000" pitchFamily="2" charset="-78"/>
              </a:rPr>
              <a:t>n </a:t>
            </a:r>
            <a:r>
              <a:rPr lang="fa-IR" dirty="0">
                <a:cs typeface="B Nazanin" panose="00000400000000000000" pitchFamily="2" charset="-78"/>
              </a:rPr>
              <a:t>بیت است.</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flipH="1">
            <a:off x="4553085" y="551926"/>
            <a:ext cx="18914" cy="448660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r>
              <a:rPr lang="en-US" sz="1800" b="0" i="0" u="none" strike="noStrike" baseline="0" dirty="0">
                <a:solidFill>
                  <a:srgbClr val="2A1A00"/>
                </a:solidFill>
                <a:latin typeface="Impact" panose="020B0806030902050204" pitchFamily="34" charset="0"/>
                <a:cs typeface="B Nazanin" panose="00000400000000000000" pitchFamily="2" charset="-78"/>
              </a:rPr>
              <a:t>FSM CONTROL: ROM IMPLEMENTATION</a:t>
            </a:r>
            <a:endParaRPr lang="en-US" dirty="0">
              <a:cs typeface="B Nazanin" panose="00000400000000000000" pitchFamily="2" charset="-78"/>
            </a:endParaRPr>
          </a:p>
        </p:txBody>
      </p:sp>
      <p:sp>
        <p:nvSpPr>
          <p:cNvPr id="3" name="Rectangle 3">
            <a:extLst>
              <a:ext uri="{FF2B5EF4-FFF2-40B4-BE49-F238E27FC236}">
                <a16:creationId xmlns:a16="http://schemas.microsoft.com/office/drawing/2014/main" id="{B1CD44E1-208D-EC01-D92A-C83992AD18A8}"/>
              </a:ext>
            </a:extLst>
          </p:cNvPr>
          <p:cNvSpPr txBox="1">
            <a:spLocks noChangeArrowheads="1"/>
          </p:cNvSpPr>
          <p:nvPr/>
        </p:nvSpPr>
        <p:spPr>
          <a:xfrm>
            <a:off x="0" y="625150"/>
            <a:ext cx="4590916" cy="3797560"/>
          </a:xfrm>
          <a:prstGeom prst="rect">
            <a:avLst/>
          </a:prstGeom>
        </p:spPr>
        <p:txBody>
          <a:bodyPr>
            <a:normAutofit fontScale="92500" lnSpcReduction="20000"/>
          </a:bodyPr>
          <a:lst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0" u="none" strike="noStrike" baseline="0" dirty="0">
                <a:solidFill>
                  <a:srgbClr val="585858"/>
                </a:solidFill>
                <a:cs typeface="B Nazanin" panose="00000400000000000000" pitchFamily="2" charset="-78"/>
              </a:rPr>
              <a:t>ROM (Read Only Memory)values of memory locations are fixed ahead of time</a:t>
            </a:r>
          </a:p>
          <a:p>
            <a:r>
              <a:rPr lang="en-US" sz="1800" i="0" u="none" strike="noStrike" baseline="0" dirty="0">
                <a:solidFill>
                  <a:srgbClr val="585858"/>
                </a:solidFill>
                <a:cs typeface="B Nazanin" panose="00000400000000000000" pitchFamily="2" charset="-78"/>
              </a:rPr>
              <a:t>A ROM can be used to implement a truth </a:t>
            </a:r>
            <a:r>
              <a:rPr lang="en-US" sz="1800" i="0" u="none" strike="noStrike" baseline="0" dirty="0" err="1">
                <a:solidFill>
                  <a:srgbClr val="585858"/>
                </a:solidFill>
                <a:cs typeface="B Nazanin" panose="00000400000000000000" pitchFamily="2" charset="-78"/>
              </a:rPr>
              <a:t>tableif</a:t>
            </a:r>
            <a:r>
              <a:rPr lang="en-US" sz="1800" i="0" u="none" strike="noStrike" baseline="0" dirty="0">
                <a:solidFill>
                  <a:srgbClr val="585858"/>
                </a:solidFill>
                <a:cs typeface="B Nazanin" panose="00000400000000000000" pitchFamily="2" charset="-78"/>
              </a:rPr>
              <a:t> the address is m-bits, we can address 2mentries in the ROM</a:t>
            </a:r>
          </a:p>
          <a:p>
            <a:r>
              <a:rPr lang="en-US" sz="1800" i="0" u="none" strike="noStrike" baseline="0" dirty="0">
                <a:solidFill>
                  <a:srgbClr val="585858"/>
                </a:solidFill>
                <a:cs typeface="B Nazanin" panose="00000400000000000000" pitchFamily="2" charset="-78"/>
              </a:rPr>
              <a:t>outputs are the bits of the entry the address points to</a:t>
            </a:r>
          </a:p>
          <a:p>
            <a:pPr marL="0" indent="0">
              <a:buNone/>
            </a:pPr>
            <a:r>
              <a:rPr lang="en-US" sz="1800" i="0" u="none" strike="noStrike" baseline="0" dirty="0">
                <a:solidFill>
                  <a:srgbClr val="000000"/>
                </a:solidFill>
                <a:cs typeface="B Nazanin" panose="00000400000000000000" pitchFamily="2" charset="-78"/>
              </a:rPr>
              <a:t>The size of an m-input  n-output ROM is 2mx n bits –such a ROM can</a:t>
            </a:r>
            <a:r>
              <a:rPr lang="en-US" sz="1800" dirty="0">
                <a:solidFill>
                  <a:srgbClr val="000000"/>
                </a:solidFill>
                <a:cs typeface="B Nazanin" panose="00000400000000000000" pitchFamily="2" charset="-78"/>
              </a:rPr>
              <a:t> </a:t>
            </a:r>
            <a:r>
              <a:rPr lang="en-US" sz="1800" i="0" u="none" strike="noStrike" baseline="0" dirty="0">
                <a:solidFill>
                  <a:srgbClr val="000000"/>
                </a:solidFill>
                <a:cs typeface="B Nazanin" panose="00000400000000000000" pitchFamily="2" charset="-78"/>
              </a:rPr>
              <a:t>be thought of as an array of size 2m with each entry in the array being</a:t>
            </a:r>
            <a:r>
              <a:rPr lang="en-US" sz="1800" dirty="0">
                <a:solidFill>
                  <a:srgbClr val="000000"/>
                </a:solidFill>
                <a:cs typeface="B Nazanin" panose="00000400000000000000" pitchFamily="2" charset="-78"/>
              </a:rPr>
              <a:t>   </a:t>
            </a:r>
            <a:r>
              <a:rPr lang="en-US" sz="1800" i="0" u="none" strike="noStrike" baseline="0" dirty="0">
                <a:solidFill>
                  <a:srgbClr val="000000"/>
                </a:solidFill>
                <a:cs typeface="B Nazanin" panose="00000400000000000000" pitchFamily="2" charset="-78"/>
              </a:rPr>
              <a:t>n bits</a:t>
            </a:r>
            <a:endParaRPr lang="en-US" sz="1800" i="0" u="none" strike="noStrike" baseline="0" dirty="0">
              <a:solidFill>
                <a:srgbClr val="585858"/>
              </a:solidFill>
              <a:cs typeface="B Nazanin" panose="00000400000000000000" pitchFamily="2" charset="-78"/>
            </a:endParaRPr>
          </a:p>
          <a:p>
            <a:endParaRPr lang="en-US" sz="1800" i="0" u="none" strike="noStrike" baseline="0" dirty="0">
              <a:solidFill>
                <a:srgbClr val="585858"/>
              </a:solidFill>
              <a:cs typeface="B Nazanin" panose="00000400000000000000" pitchFamily="2" charset="-78"/>
            </a:endParaRPr>
          </a:p>
        </p:txBody>
      </p:sp>
      <p:pic>
        <p:nvPicPr>
          <p:cNvPr id="15" name="Picture 14">
            <a:extLst>
              <a:ext uri="{FF2B5EF4-FFF2-40B4-BE49-F238E27FC236}">
                <a16:creationId xmlns:a16="http://schemas.microsoft.com/office/drawing/2014/main" id="{1E4C6EF3-80B1-4AAA-8DFC-CE65DCF440F4}"/>
              </a:ext>
            </a:extLst>
          </p:cNvPr>
          <p:cNvPicPr>
            <a:picLocks noChangeAspect="1"/>
          </p:cNvPicPr>
          <p:nvPr/>
        </p:nvPicPr>
        <p:blipFill>
          <a:blip r:embed="rId3"/>
          <a:stretch>
            <a:fillRect/>
          </a:stretch>
        </p:blipFill>
        <p:spPr>
          <a:xfrm>
            <a:off x="2125904" y="4495936"/>
            <a:ext cx="4854361" cy="2110923"/>
          </a:xfrm>
          <a:prstGeom prst="rect">
            <a:avLst/>
          </a:prstGeom>
        </p:spPr>
      </p:pic>
    </p:spTree>
    <p:extLst>
      <p:ext uri="{BB962C8B-B14F-4D97-AF65-F5344CB8AC3E}">
        <p14:creationId xmlns:p14="http://schemas.microsoft.com/office/powerpoint/2010/main" val="3183049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cs typeface="B Nazanin" panose="00000400000000000000" pitchFamily="2" charset="-78"/>
              </a:rPr>
              <a:t>STORAGE ELEMENTS : REGISTER FILE </a:t>
            </a:r>
            <a:endParaRPr lang="en-US" sz="6000" b="1" dirty="0">
              <a:cs typeface="B Nazanin" panose="00000400000000000000" pitchFamily="2" charset="-78"/>
            </a:endParaRPr>
          </a:p>
        </p:txBody>
      </p:sp>
      <p:sp>
        <p:nvSpPr>
          <p:cNvPr id="4" name="TextBox 3">
            <a:extLst>
              <a:ext uri="{FF2B5EF4-FFF2-40B4-BE49-F238E27FC236}">
                <a16:creationId xmlns:a16="http://schemas.microsoft.com/office/drawing/2014/main" id="{13F28E07-59D2-6D64-39ED-5478835A2D32}"/>
              </a:ext>
            </a:extLst>
          </p:cNvPr>
          <p:cNvSpPr txBox="1"/>
          <p:nvPr/>
        </p:nvSpPr>
        <p:spPr>
          <a:xfrm>
            <a:off x="317240" y="1826878"/>
            <a:ext cx="4572000" cy="646331"/>
          </a:xfrm>
          <a:prstGeom prst="rect">
            <a:avLst/>
          </a:prstGeom>
          <a:noFill/>
        </p:spPr>
        <p:txBody>
          <a:bodyPr wrap="square">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 </a:t>
            </a:r>
            <a:r>
              <a:rPr lang="en-US" sz="1800" b="0" i="0" u="none" strike="noStrike" baseline="0" dirty="0">
                <a:solidFill>
                  <a:srgbClr val="585858"/>
                </a:solidFill>
                <a:latin typeface="Gill Sans MT" panose="020B0502020104020203" pitchFamily="34" charset="0"/>
                <a:cs typeface="B Nazanin" panose="00000400000000000000" pitchFamily="2" charset="-78"/>
              </a:rPr>
              <a:t>Registers are implemented with arrays of D-flipflops </a:t>
            </a:r>
          </a:p>
        </p:txBody>
      </p:sp>
      <p:sp>
        <p:nvSpPr>
          <p:cNvPr id="6" name="TextBox 5">
            <a:extLst>
              <a:ext uri="{FF2B5EF4-FFF2-40B4-BE49-F238E27FC236}">
                <a16:creationId xmlns:a16="http://schemas.microsoft.com/office/drawing/2014/main" id="{576E15BE-F798-F579-73E2-5CC7403ADAAA}"/>
              </a:ext>
            </a:extLst>
          </p:cNvPr>
          <p:cNvSpPr txBox="1"/>
          <p:nvPr/>
        </p:nvSpPr>
        <p:spPr>
          <a:xfrm>
            <a:off x="4637314" y="1826878"/>
            <a:ext cx="4572000" cy="369332"/>
          </a:xfrm>
          <a:prstGeom prst="rect">
            <a:avLst/>
          </a:prstGeom>
          <a:noFill/>
        </p:spPr>
        <p:txBody>
          <a:bodyPr wrap="square">
            <a:spAutoFit/>
          </a:bodyPr>
          <a:lstStyle/>
          <a:p>
            <a:pPr algn="r" rtl="1"/>
            <a:r>
              <a:rPr lang="en-US" dirty="0">
                <a:cs typeface="B Nazanin" panose="00000400000000000000" pitchFamily="2" charset="-78"/>
              </a:rPr>
              <a:t>• </a:t>
            </a:r>
            <a:r>
              <a:rPr lang="en-US" dirty="0" err="1">
                <a:cs typeface="B Nazanin" panose="00000400000000000000" pitchFamily="2" charset="-78"/>
              </a:rPr>
              <a:t>ثبات</a:t>
            </a:r>
            <a:r>
              <a:rPr lang="en-US" dirty="0">
                <a:cs typeface="B Nazanin" panose="00000400000000000000" pitchFamily="2" charset="-78"/>
              </a:rPr>
              <a:t> </a:t>
            </a:r>
            <a:r>
              <a:rPr lang="en-US" dirty="0" err="1">
                <a:cs typeface="B Nazanin" panose="00000400000000000000" pitchFamily="2" charset="-78"/>
              </a:rPr>
              <a:t>ها</a:t>
            </a:r>
            <a:r>
              <a:rPr lang="en-US" dirty="0">
                <a:cs typeface="B Nazanin" panose="00000400000000000000" pitchFamily="2" charset="-78"/>
              </a:rPr>
              <a:t> </a:t>
            </a:r>
            <a:r>
              <a:rPr lang="en-US" dirty="0" err="1">
                <a:cs typeface="B Nazanin" panose="00000400000000000000" pitchFamily="2" charset="-78"/>
              </a:rPr>
              <a:t>با</a:t>
            </a:r>
            <a:r>
              <a:rPr lang="en-US" dirty="0">
                <a:cs typeface="B Nazanin" panose="00000400000000000000" pitchFamily="2" charset="-78"/>
              </a:rPr>
              <a:t> </a:t>
            </a:r>
            <a:r>
              <a:rPr lang="en-US" dirty="0" err="1">
                <a:cs typeface="B Nazanin" panose="00000400000000000000" pitchFamily="2" charset="-78"/>
              </a:rPr>
              <a:t>آرایه</a:t>
            </a:r>
            <a:r>
              <a:rPr lang="en-US" dirty="0">
                <a:cs typeface="B Nazanin" panose="00000400000000000000" pitchFamily="2" charset="-78"/>
              </a:rPr>
              <a:t> </a:t>
            </a:r>
            <a:r>
              <a:rPr lang="en-US" dirty="0" err="1">
                <a:cs typeface="B Nazanin" panose="00000400000000000000" pitchFamily="2" charset="-78"/>
              </a:rPr>
              <a:t>های</a:t>
            </a:r>
            <a:r>
              <a:rPr lang="en-US" dirty="0">
                <a:cs typeface="B Nazanin" panose="00000400000000000000" pitchFamily="2" charset="-78"/>
              </a:rPr>
              <a:t> D-flipflops </a:t>
            </a:r>
            <a:r>
              <a:rPr lang="en-US" dirty="0" err="1">
                <a:cs typeface="B Nazanin" panose="00000400000000000000" pitchFamily="2" charset="-78"/>
              </a:rPr>
              <a:t>پیاده</a:t>
            </a:r>
            <a:r>
              <a:rPr lang="en-US" dirty="0">
                <a:cs typeface="B Nazanin" panose="00000400000000000000" pitchFamily="2" charset="-78"/>
              </a:rPr>
              <a:t> </a:t>
            </a:r>
            <a:r>
              <a:rPr lang="en-US" dirty="0" err="1">
                <a:cs typeface="B Nazanin" panose="00000400000000000000" pitchFamily="2" charset="-78"/>
              </a:rPr>
              <a:t>سازی</a:t>
            </a:r>
            <a:r>
              <a:rPr lang="en-US" dirty="0">
                <a:cs typeface="B Nazanin" panose="00000400000000000000" pitchFamily="2" charset="-78"/>
              </a:rPr>
              <a:t> </a:t>
            </a:r>
            <a:r>
              <a:rPr lang="en-US" dirty="0" err="1">
                <a:cs typeface="B Nazanin" panose="00000400000000000000" pitchFamily="2" charset="-78"/>
              </a:rPr>
              <a:t>می</a:t>
            </a:r>
            <a:r>
              <a:rPr lang="en-US" dirty="0">
                <a:cs typeface="B Nazanin" panose="00000400000000000000" pitchFamily="2" charset="-78"/>
              </a:rPr>
              <a:t> </a:t>
            </a:r>
            <a:r>
              <a:rPr lang="en-US" dirty="0" err="1">
                <a:cs typeface="B Nazanin" panose="00000400000000000000" pitchFamily="2" charset="-78"/>
              </a:rPr>
              <a:t>شوند</a:t>
            </a:r>
            <a:endParaRPr lang="en-US" dirty="0">
              <a:cs typeface="B Nazanin" panose="00000400000000000000" pitchFamily="2" charset="-78"/>
            </a:endParaRPr>
          </a:p>
        </p:txBody>
      </p:sp>
      <p:pic>
        <p:nvPicPr>
          <p:cNvPr id="9" name="Picture 8">
            <a:extLst>
              <a:ext uri="{FF2B5EF4-FFF2-40B4-BE49-F238E27FC236}">
                <a16:creationId xmlns:a16="http://schemas.microsoft.com/office/drawing/2014/main" id="{D3C49EEA-AD08-0300-22A9-D5266B943FF2}"/>
              </a:ext>
            </a:extLst>
          </p:cNvPr>
          <p:cNvPicPr>
            <a:picLocks noChangeAspect="1"/>
          </p:cNvPicPr>
          <p:nvPr/>
        </p:nvPicPr>
        <p:blipFill>
          <a:blip r:embed="rId2"/>
          <a:stretch>
            <a:fillRect/>
          </a:stretch>
        </p:blipFill>
        <p:spPr>
          <a:xfrm>
            <a:off x="2588283" y="2584580"/>
            <a:ext cx="3884465" cy="2659224"/>
          </a:xfrm>
          <a:prstGeom prst="rect">
            <a:avLst/>
          </a:prstGeom>
        </p:spPr>
      </p:pic>
      <p:sp>
        <p:nvSpPr>
          <p:cNvPr id="11" name="TextBox 10">
            <a:extLst>
              <a:ext uri="{FF2B5EF4-FFF2-40B4-BE49-F238E27FC236}">
                <a16:creationId xmlns:a16="http://schemas.microsoft.com/office/drawing/2014/main" id="{09E3875F-4B70-3E5F-85AB-89F61C3A23CF}"/>
              </a:ext>
            </a:extLst>
          </p:cNvPr>
          <p:cNvSpPr txBox="1"/>
          <p:nvPr/>
        </p:nvSpPr>
        <p:spPr>
          <a:xfrm>
            <a:off x="2696547" y="5950211"/>
            <a:ext cx="3776200" cy="369332"/>
          </a:xfrm>
          <a:prstGeom prst="rect">
            <a:avLst/>
          </a:prstGeom>
          <a:noFill/>
        </p:spPr>
        <p:txBody>
          <a:bodyPr wrap="square">
            <a:spAutoFit/>
          </a:bodyPr>
          <a:lstStyle/>
          <a:p>
            <a:pPr algn="r" rtl="1"/>
            <a:r>
              <a:rPr lang="en-US" dirty="0" err="1">
                <a:cs typeface="B Nazanin" panose="00000400000000000000" pitchFamily="2" charset="-78"/>
              </a:rPr>
              <a:t>ثبت</a:t>
            </a:r>
            <a:r>
              <a:rPr lang="en-US" dirty="0">
                <a:cs typeface="B Nazanin" panose="00000400000000000000" pitchFamily="2" charset="-78"/>
              </a:rPr>
              <a:t> </a:t>
            </a:r>
            <a:r>
              <a:rPr lang="en-US" dirty="0" err="1">
                <a:cs typeface="B Nazanin" panose="00000400000000000000" pitchFamily="2" charset="-78"/>
              </a:rPr>
              <a:t>فایل</a:t>
            </a:r>
            <a:r>
              <a:rPr lang="en-US" dirty="0">
                <a:cs typeface="B Nazanin" panose="00000400000000000000" pitchFamily="2" charset="-78"/>
              </a:rPr>
              <a:t> </a:t>
            </a:r>
            <a:r>
              <a:rPr lang="en-US" dirty="0" err="1">
                <a:cs typeface="B Nazanin" panose="00000400000000000000" pitchFamily="2" charset="-78"/>
              </a:rPr>
              <a:t>با</a:t>
            </a:r>
            <a:r>
              <a:rPr lang="en-US" dirty="0">
                <a:cs typeface="B Nazanin" panose="00000400000000000000" pitchFamily="2" charset="-78"/>
              </a:rPr>
              <a:t> </a:t>
            </a:r>
            <a:r>
              <a:rPr lang="en-US" dirty="0" err="1">
                <a:cs typeface="B Nazanin" panose="00000400000000000000" pitchFamily="2" charset="-78"/>
              </a:rPr>
              <a:t>دو</a:t>
            </a:r>
            <a:r>
              <a:rPr lang="en-US" dirty="0">
                <a:cs typeface="B Nazanin" panose="00000400000000000000" pitchFamily="2" charset="-78"/>
              </a:rPr>
              <a:t> </a:t>
            </a:r>
            <a:r>
              <a:rPr lang="en-US" dirty="0" err="1">
                <a:cs typeface="B Nazanin" panose="00000400000000000000" pitchFamily="2" charset="-78"/>
              </a:rPr>
              <a:t>پورت</a:t>
            </a:r>
            <a:r>
              <a:rPr lang="en-US" dirty="0">
                <a:cs typeface="B Nazanin" panose="00000400000000000000" pitchFamily="2" charset="-78"/>
              </a:rPr>
              <a:t> </a:t>
            </a:r>
            <a:r>
              <a:rPr lang="en-US" dirty="0" err="1">
                <a:cs typeface="B Nazanin" panose="00000400000000000000" pitchFamily="2" charset="-78"/>
              </a:rPr>
              <a:t>خواندن</a:t>
            </a:r>
            <a:r>
              <a:rPr lang="en-US" dirty="0">
                <a:cs typeface="B Nazanin" panose="00000400000000000000" pitchFamily="2" charset="-78"/>
              </a:rPr>
              <a:t> و </a:t>
            </a:r>
            <a:r>
              <a:rPr lang="en-US" dirty="0" err="1">
                <a:cs typeface="B Nazanin" panose="00000400000000000000" pitchFamily="2" charset="-78"/>
              </a:rPr>
              <a:t>یک</a:t>
            </a:r>
            <a:r>
              <a:rPr lang="en-US" dirty="0">
                <a:cs typeface="B Nazanin" panose="00000400000000000000" pitchFamily="2" charset="-78"/>
              </a:rPr>
              <a:t> </a:t>
            </a:r>
            <a:r>
              <a:rPr lang="en-US" dirty="0" err="1">
                <a:cs typeface="B Nazanin" panose="00000400000000000000" pitchFamily="2" charset="-78"/>
              </a:rPr>
              <a:t>پورت</a:t>
            </a:r>
            <a:r>
              <a:rPr lang="en-US" dirty="0">
                <a:cs typeface="B Nazanin" panose="00000400000000000000" pitchFamily="2" charset="-78"/>
              </a:rPr>
              <a:t> </a:t>
            </a:r>
            <a:r>
              <a:rPr lang="en-US" dirty="0" err="1">
                <a:cs typeface="B Nazanin" panose="00000400000000000000" pitchFamily="2" charset="-78"/>
              </a:rPr>
              <a:t>نوشتن</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4886056A-817F-DE9B-EFB9-7ED3AAE85E28}"/>
              </a:ext>
            </a:extLst>
          </p:cNvPr>
          <p:cNvSpPr txBox="1"/>
          <p:nvPr/>
        </p:nvSpPr>
        <p:spPr>
          <a:xfrm>
            <a:off x="2588282" y="5309008"/>
            <a:ext cx="3884465" cy="646331"/>
          </a:xfrm>
          <a:prstGeom prst="rect">
            <a:avLst/>
          </a:prstGeom>
          <a:noFill/>
        </p:spPr>
        <p:txBody>
          <a:bodyPr wrap="square">
            <a:spAutoFit/>
          </a:bodyPr>
          <a:lstStyle/>
          <a:p>
            <a:r>
              <a:rPr lang="en-US" sz="1800" b="1" i="0" u="none" strike="noStrike" baseline="0" dirty="0">
                <a:solidFill>
                  <a:srgbClr val="646A58"/>
                </a:solidFill>
                <a:latin typeface="Times New Roman" panose="02020603050405020304" pitchFamily="18" charset="0"/>
                <a:cs typeface="B Nazanin" panose="00000400000000000000" pitchFamily="2" charset="-78"/>
              </a:rPr>
              <a:t>Register file with two read ports and one write port </a:t>
            </a:r>
            <a:endParaRPr lang="en-US" dirty="0">
              <a:cs typeface="B Nazanin" panose="00000400000000000000" pitchFamily="2" charset="-78"/>
            </a:endParaRPr>
          </a:p>
        </p:txBody>
      </p:sp>
    </p:spTree>
    <p:extLst>
      <p:ext uri="{BB962C8B-B14F-4D97-AF65-F5344CB8AC3E}">
        <p14:creationId xmlns:p14="http://schemas.microsoft.com/office/powerpoint/2010/main" val="257922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5F2DE1-7E84-3693-4633-DA61F43CF9C5}"/>
              </a:ext>
            </a:extLst>
          </p:cNvPr>
          <p:cNvPicPr>
            <a:picLocks noChangeAspect="1"/>
          </p:cNvPicPr>
          <p:nvPr/>
        </p:nvPicPr>
        <p:blipFill>
          <a:blip r:embed="rId2"/>
          <a:stretch>
            <a:fillRect/>
          </a:stretch>
        </p:blipFill>
        <p:spPr>
          <a:xfrm>
            <a:off x="858416" y="1514474"/>
            <a:ext cx="7632441" cy="4457117"/>
          </a:xfrm>
          <a:prstGeom prst="rect">
            <a:avLst/>
          </a:prstGeom>
        </p:spPr>
      </p:pic>
      <p:sp>
        <p:nvSpPr>
          <p:cNvPr id="12" name="TextBox 11">
            <a:extLst>
              <a:ext uri="{FF2B5EF4-FFF2-40B4-BE49-F238E27FC236}">
                <a16:creationId xmlns:a16="http://schemas.microsoft.com/office/drawing/2014/main" id="{E4B120B4-E618-F51C-4BB9-7EE35C0EBE51}"/>
              </a:ext>
            </a:extLst>
          </p:cNvPr>
          <p:cNvSpPr txBox="1"/>
          <p:nvPr/>
        </p:nvSpPr>
        <p:spPr>
          <a:xfrm>
            <a:off x="1455576" y="460255"/>
            <a:ext cx="5057192" cy="584775"/>
          </a:xfrm>
          <a:prstGeom prst="rect">
            <a:avLst/>
          </a:prstGeom>
          <a:noFill/>
        </p:spPr>
        <p:txBody>
          <a:bodyPr wrap="square">
            <a:spAutoFit/>
          </a:bodyPr>
          <a:lstStyle/>
          <a:p>
            <a:r>
              <a:rPr lang="en-US" sz="3200" b="0" i="0" u="none" strike="noStrike" baseline="0" dirty="0">
                <a:solidFill>
                  <a:srgbClr val="2A1A00"/>
                </a:solidFill>
                <a:latin typeface="Impact" panose="020B0806030902050204" pitchFamily="34" charset="0"/>
              </a:rPr>
              <a:t>STORAGE ELEMENT: MEMORY </a:t>
            </a:r>
            <a:endParaRPr lang="en-US" sz="3200" dirty="0"/>
          </a:p>
        </p:txBody>
      </p:sp>
    </p:spTree>
    <p:extLst>
      <p:ext uri="{BB962C8B-B14F-4D97-AF65-F5344CB8AC3E}">
        <p14:creationId xmlns:p14="http://schemas.microsoft.com/office/powerpoint/2010/main" val="192605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366933" y="418619"/>
            <a:ext cx="6074229" cy="1077218"/>
          </a:xfrm>
          <a:prstGeom prst="rect">
            <a:avLst/>
          </a:prstGeom>
          <a:noFill/>
        </p:spPr>
        <p:txBody>
          <a:bodyPr wrap="square">
            <a:spAutoFit/>
          </a:bodyPr>
          <a:lstStyle/>
          <a:p>
            <a:r>
              <a:rPr lang="en-US" sz="3200" b="0" i="0" u="none" strike="noStrike" baseline="0" dirty="0">
                <a:solidFill>
                  <a:srgbClr val="2A1A00"/>
                </a:solidFill>
                <a:latin typeface="Impact" panose="020B0806030902050204" pitchFamily="34" charset="0"/>
              </a:rPr>
              <a:t>DATAPATH: INSTRUCTION STORE/FETCH &amp; PC INCREMENT </a:t>
            </a:r>
            <a:endParaRPr lang="en-US" sz="3200" dirty="0"/>
          </a:p>
        </p:txBody>
      </p:sp>
      <p:pic>
        <p:nvPicPr>
          <p:cNvPr id="5" name="Picture 4">
            <a:extLst>
              <a:ext uri="{FF2B5EF4-FFF2-40B4-BE49-F238E27FC236}">
                <a16:creationId xmlns:a16="http://schemas.microsoft.com/office/drawing/2014/main" id="{1080DB45-0063-DCEE-4B2C-FF3B92FB199E}"/>
              </a:ext>
            </a:extLst>
          </p:cNvPr>
          <p:cNvPicPr>
            <a:picLocks noChangeAspect="1"/>
          </p:cNvPicPr>
          <p:nvPr/>
        </p:nvPicPr>
        <p:blipFill>
          <a:blip r:embed="rId2"/>
          <a:stretch>
            <a:fillRect/>
          </a:stretch>
        </p:blipFill>
        <p:spPr>
          <a:xfrm>
            <a:off x="-1" y="2941283"/>
            <a:ext cx="9144000" cy="3916717"/>
          </a:xfrm>
          <a:prstGeom prst="rect">
            <a:avLst/>
          </a:prstGeom>
        </p:spPr>
      </p:pic>
    </p:spTree>
    <p:extLst>
      <p:ext uri="{BB962C8B-B14F-4D97-AF65-F5344CB8AC3E}">
        <p14:creationId xmlns:p14="http://schemas.microsoft.com/office/powerpoint/2010/main" val="112913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a:t>
            </a:r>
          </a:p>
          <a:p>
            <a:pPr algn="ctr" rtl="1"/>
            <a:r>
              <a:rPr lang="fa-IR" sz="3200" dirty="0">
                <a:solidFill>
                  <a:srgbClr val="2A1A00"/>
                </a:solidFill>
                <a:latin typeface="Impact" panose="020B0806030902050204" pitchFamily="34" charset="0"/>
              </a:rPr>
              <a:t>مصور سازی مسیرداده</a:t>
            </a:r>
            <a:endParaRPr lang="en-US" sz="4800" dirty="0"/>
          </a:p>
        </p:txBody>
      </p:sp>
      <p:pic>
        <p:nvPicPr>
          <p:cNvPr id="4" name="Picture 3">
            <a:extLst>
              <a:ext uri="{FF2B5EF4-FFF2-40B4-BE49-F238E27FC236}">
                <a16:creationId xmlns:a16="http://schemas.microsoft.com/office/drawing/2014/main" id="{FABA34A1-F593-D1C3-8F5C-041C9D63776F}"/>
              </a:ext>
            </a:extLst>
          </p:cNvPr>
          <p:cNvPicPr>
            <a:picLocks noChangeAspect="1"/>
          </p:cNvPicPr>
          <p:nvPr/>
        </p:nvPicPr>
        <p:blipFill>
          <a:blip r:embed="rId2"/>
          <a:stretch>
            <a:fillRect/>
          </a:stretch>
        </p:blipFill>
        <p:spPr>
          <a:xfrm>
            <a:off x="1058873" y="2173522"/>
            <a:ext cx="7026249" cy="4275190"/>
          </a:xfrm>
          <a:prstGeom prst="rect">
            <a:avLst/>
          </a:prstGeom>
        </p:spPr>
      </p:pic>
    </p:spTree>
    <p:extLst>
      <p:ext uri="{BB962C8B-B14F-4D97-AF65-F5344CB8AC3E}">
        <p14:creationId xmlns:p14="http://schemas.microsoft.com/office/powerpoint/2010/main" val="1882809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584775"/>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DATAPATH: R-TYPE INSTRUCTION </a:t>
            </a:r>
            <a:endParaRPr lang="en-US" sz="7200" dirty="0"/>
          </a:p>
        </p:txBody>
      </p:sp>
      <p:pic>
        <p:nvPicPr>
          <p:cNvPr id="5" name="Picture 4">
            <a:extLst>
              <a:ext uri="{FF2B5EF4-FFF2-40B4-BE49-F238E27FC236}">
                <a16:creationId xmlns:a16="http://schemas.microsoft.com/office/drawing/2014/main" id="{9F853DD7-C4C2-6802-2F92-4A8AC793F608}"/>
              </a:ext>
            </a:extLst>
          </p:cNvPr>
          <p:cNvPicPr>
            <a:picLocks noChangeAspect="1"/>
          </p:cNvPicPr>
          <p:nvPr/>
        </p:nvPicPr>
        <p:blipFill>
          <a:blip r:embed="rId2"/>
          <a:stretch>
            <a:fillRect/>
          </a:stretch>
        </p:blipFill>
        <p:spPr>
          <a:xfrm>
            <a:off x="0" y="3120136"/>
            <a:ext cx="9144000" cy="3737864"/>
          </a:xfrm>
          <a:prstGeom prst="rect">
            <a:avLst/>
          </a:prstGeom>
        </p:spPr>
      </p:pic>
    </p:spTree>
    <p:extLst>
      <p:ext uri="{BB962C8B-B14F-4D97-AF65-F5344CB8AC3E}">
        <p14:creationId xmlns:p14="http://schemas.microsoft.com/office/powerpoint/2010/main" val="951913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a:t>
            </a:r>
          </a:p>
          <a:p>
            <a:pPr algn="ctr" rtl="1"/>
            <a:r>
              <a:rPr lang="fa-IR" sz="3200" dirty="0">
                <a:solidFill>
                  <a:srgbClr val="2A1A00"/>
                </a:solidFill>
                <a:latin typeface="Impact" panose="020B0806030902050204" pitchFamily="34" charset="0"/>
              </a:rPr>
              <a:t>مصور سازی مسیرداده</a:t>
            </a:r>
            <a:endParaRPr lang="en-US" sz="4800" dirty="0"/>
          </a:p>
        </p:txBody>
      </p:sp>
      <p:pic>
        <p:nvPicPr>
          <p:cNvPr id="5" name="Picture 4">
            <a:extLst>
              <a:ext uri="{FF2B5EF4-FFF2-40B4-BE49-F238E27FC236}">
                <a16:creationId xmlns:a16="http://schemas.microsoft.com/office/drawing/2014/main" id="{EDE5C621-F8A0-A32F-B451-68E84C7F9B46}"/>
              </a:ext>
            </a:extLst>
          </p:cNvPr>
          <p:cNvPicPr>
            <a:picLocks noChangeAspect="1"/>
          </p:cNvPicPr>
          <p:nvPr/>
        </p:nvPicPr>
        <p:blipFill>
          <a:blip r:embed="rId2"/>
          <a:stretch>
            <a:fillRect/>
          </a:stretch>
        </p:blipFill>
        <p:spPr>
          <a:xfrm>
            <a:off x="693082" y="2051591"/>
            <a:ext cx="7757832" cy="4397121"/>
          </a:xfrm>
          <a:prstGeom prst="rect">
            <a:avLst/>
          </a:prstGeom>
        </p:spPr>
      </p:pic>
    </p:spTree>
    <p:extLst>
      <p:ext uri="{BB962C8B-B14F-4D97-AF65-F5344CB8AC3E}">
        <p14:creationId xmlns:p14="http://schemas.microsoft.com/office/powerpoint/2010/main" val="223683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cs typeface="B Nazanin" panose="00000400000000000000" pitchFamily="2" charset="-78"/>
              </a:rPr>
              <a:t>DATAPATH: LOAD/STORE INSTRUCTION </a:t>
            </a:r>
            <a:endParaRPr lang="en-US" sz="7200" dirty="0">
              <a:cs typeface="B Nazanin" panose="00000400000000000000" pitchFamily="2" charset="-78"/>
            </a:endParaRPr>
          </a:p>
        </p:txBody>
      </p:sp>
      <p:pic>
        <p:nvPicPr>
          <p:cNvPr id="4" name="Picture 3">
            <a:extLst>
              <a:ext uri="{FF2B5EF4-FFF2-40B4-BE49-F238E27FC236}">
                <a16:creationId xmlns:a16="http://schemas.microsoft.com/office/drawing/2014/main" id="{D1CF6987-E951-41F5-BAAE-914FDDC9BA8B}"/>
              </a:ext>
            </a:extLst>
          </p:cNvPr>
          <p:cNvPicPr>
            <a:picLocks noChangeAspect="1"/>
          </p:cNvPicPr>
          <p:nvPr/>
        </p:nvPicPr>
        <p:blipFill>
          <a:blip r:embed="rId2"/>
          <a:stretch>
            <a:fillRect/>
          </a:stretch>
        </p:blipFill>
        <p:spPr>
          <a:xfrm>
            <a:off x="0" y="3155201"/>
            <a:ext cx="9144000" cy="3702799"/>
          </a:xfrm>
          <a:prstGeom prst="rect">
            <a:avLst/>
          </a:prstGeom>
        </p:spPr>
      </p:pic>
      <p:sp>
        <p:nvSpPr>
          <p:cNvPr id="9" name="TextBox 8">
            <a:extLst>
              <a:ext uri="{FF2B5EF4-FFF2-40B4-BE49-F238E27FC236}">
                <a16:creationId xmlns:a16="http://schemas.microsoft.com/office/drawing/2014/main" id="{D1B9FEE1-4566-2E7B-7BAD-F617A928BCAD}"/>
              </a:ext>
            </a:extLst>
          </p:cNvPr>
          <p:cNvSpPr txBox="1"/>
          <p:nvPr/>
        </p:nvSpPr>
        <p:spPr>
          <a:xfrm>
            <a:off x="354563" y="1997688"/>
            <a:ext cx="4572000" cy="646331"/>
          </a:xfrm>
          <a:prstGeom prst="rect">
            <a:avLst/>
          </a:prstGeom>
          <a:noFill/>
        </p:spPr>
        <p:txBody>
          <a:bodyPr wrap="square">
            <a:spAutoFit/>
          </a:bodyPr>
          <a:lstStyle/>
          <a:p>
            <a:r>
              <a:rPr lang="en-US" dirty="0">
                <a:cs typeface="B Nazanin" panose="00000400000000000000" pitchFamily="2" charset="-78"/>
              </a:rPr>
              <a:t>Two additional elements used</a:t>
            </a:r>
          </a:p>
          <a:p>
            <a:r>
              <a:rPr lang="en-US" dirty="0">
                <a:cs typeface="B Nazanin" panose="00000400000000000000" pitchFamily="2" charset="-78"/>
              </a:rPr>
              <a:t>To implement load/stores</a:t>
            </a:r>
          </a:p>
        </p:txBody>
      </p:sp>
      <p:sp>
        <p:nvSpPr>
          <p:cNvPr id="11" name="TextBox 10">
            <a:extLst>
              <a:ext uri="{FF2B5EF4-FFF2-40B4-BE49-F238E27FC236}">
                <a16:creationId xmlns:a16="http://schemas.microsoft.com/office/drawing/2014/main" id="{8C0EE9AA-0F51-0CE2-4CF8-F60B44DC712E}"/>
              </a:ext>
            </a:extLst>
          </p:cNvPr>
          <p:cNvSpPr txBox="1"/>
          <p:nvPr/>
        </p:nvSpPr>
        <p:spPr>
          <a:xfrm>
            <a:off x="4571998" y="1997688"/>
            <a:ext cx="4572000" cy="646331"/>
          </a:xfrm>
          <a:prstGeom prst="rect">
            <a:avLst/>
          </a:prstGeom>
          <a:noFill/>
        </p:spPr>
        <p:txBody>
          <a:bodyPr wrap="square">
            <a:spAutoFit/>
          </a:bodyPr>
          <a:lstStyle/>
          <a:p>
            <a:pPr algn="r" rtl="1"/>
            <a:r>
              <a:rPr lang="en-US" dirty="0" err="1">
                <a:cs typeface="B Nazanin" panose="00000400000000000000" pitchFamily="2" charset="-78"/>
              </a:rPr>
              <a:t>دو</a:t>
            </a:r>
            <a:r>
              <a:rPr lang="en-US" dirty="0">
                <a:cs typeface="B Nazanin" panose="00000400000000000000" pitchFamily="2" charset="-78"/>
              </a:rPr>
              <a:t> </a:t>
            </a:r>
            <a:r>
              <a:rPr lang="en-US" dirty="0" err="1">
                <a:cs typeface="B Nazanin" panose="00000400000000000000" pitchFamily="2" charset="-78"/>
              </a:rPr>
              <a:t>عنصر</a:t>
            </a:r>
            <a:r>
              <a:rPr lang="en-US" dirty="0">
                <a:cs typeface="B Nazanin" panose="00000400000000000000" pitchFamily="2" charset="-78"/>
              </a:rPr>
              <a:t> </a:t>
            </a:r>
            <a:r>
              <a:rPr lang="en-US" dirty="0" err="1">
                <a:cs typeface="B Nazanin" panose="00000400000000000000" pitchFamily="2" charset="-78"/>
              </a:rPr>
              <a:t>اضافی</a:t>
            </a:r>
            <a:r>
              <a:rPr lang="en-US" dirty="0">
                <a:cs typeface="B Nazanin" panose="00000400000000000000" pitchFamily="2" charset="-78"/>
              </a:rPr>
              <a:t> </a:t>
            </a:r>
            <a:r>
              <a:rPr lang="en-US" dirty="0" err="1">
                <a:cs typeface="B Nazanin" panose="00000400000000000000" pitchFamily="2" charset="-78"/>
              </a:rPr>
              <a:t>استفاده</a:t>
            </a:r>
            <a:r>
              <a:rPr lang="en-US" dirty="0">
                <a:cs typeface="B Nazanin" panose="00000400000000000000" pitchFamily="2" charset="-78"/>
              </a:rPr>
              <a:t> </a:t>
            </a:r>
            <a:r>
              <a:rPr lang="en-US" dirty="0" err="1">
                <a:cs typeface="B Nazanin" panose="00000400000000000000" pitchFamily="2" charset="-78"/>
              </a:rPr>
              <a:t>شده</a:t>
            </a:r>
            <a:r>
              <a:rPr lang="en-US" dirty="0">
                <a:cs typeface="B Nazanin" panose="00000400000000000000" pitchFamily="2" charset="-78"/>
              </a:rPr>
              <a:t> </a:t>
            </a:r>
            <a:r>
              <a:rPr lang="en-US" dirty="0" err="1">
                <a:cs typeface="B Nazanin" panose="00000400000000000000" pitchFamily="2" charset="-78"/>
              </a:rPr>
              <a:t>است</a:t>
            </a:r>
            <a:endParaRPr lang="en-US" dirty="0">
              <a:cs typeface="B Nazanin" panose="00000400000000000000" pitchFamily="2" charset="-78"/>
            </a:endParaRPr>
          </a:p>
          <a:p>
            <a:pPr algn="r" rtl="1"/>
            <a:r>
              <a:rPr lang="en-US" dirty="0" err="1">
                <a:cs typeface="B Nazanin" panose="00000400000000000000" pitchFamily="2" charset="-78"/>
              </a:rPr>
              <a:t>برای</a:t>
            </a:r>
            <a:r>
              <a:rPr lang="en-US" dirty="0">
                <a:cs typeface="B Nazanin" panose="00000400000000000000" pitchFamily="2" charset="-78"/>
              </a:rPr>
              <a:t> </a:t>
            </a:r>
            <a:r>
              <a:rPr lang="en-US" dirty="0" err="1">
                <a:cs typeface="B Nazanin" panose="00000400000000000000" pitchFamily="2" charset="-78"/>
              </a:rPr>
              <a:t>پیاده</a:t>
            </a:r>
            <a:r>
              <a:rPr lang="en-US" dirty="0">
                <a:cs typeface="B Nazanin" panose="00000400000000000000" pitchFamily="2" charset="-78"/>
              </a:rPr>
              <a:t> </a:t>
            </a:r>
            <a:r>
              <a:rPr lang="en-US" dirty="0" err="1">
                <a:cs typeface="B Nazanin" panose="00000400000000000000" pitchFamily="2" charset="-78"/>
              </a:rPr>
              <a:t>سازی</a:t>
            </a:r>
            <a:r>
              <a:rPr lang="en-US" dirty="0">
                <a:cs typeface="B Nazanin" panose="00000400000000000000" pitchFamily="2" charset="-78"/>
              </a:rPr>
              <a:t> </a:t>
            </a:r>
            <a:r>
              <a:rPr lang="en-US" dirty="0" err="1">
                <a:cs typeface="B Nazanin" panose="00000400000000000000" pitchFamily="2" charset="-78"/>
              </a:rPr>
              <a:t>بار</a:t>
            </a:r>
            <a:r>
              <a:rPr lang="en-US" dirty="0">
                <a:cs typeface="B Nazanin" panose="00000400000000000000" pitchFamily="2" charset="-78"/>
              </a:rPr>
              <a:t>/</a:t>
            </a:r>
            <a:r>
              <a:rPr lang="en-US" dirty="0" err="1">
                <a:cs typeface="B Nazanin" panose="00000400000000000000" pitchFamily="2" charset="-78"/>
              </a:rPr>
              <a:t>ذخیره</a:t>
            </a:r>
            <a:endParaRPr lang="en-US" dirty="0">
              <a:cs typeface="B Nazanin" panose="00000400000000000000" pitchFamily="2" charset="-78"/>
            </a:endParaRPr>
          </a:p>
        </p:txBody>
      </p:sp>
    </p:spTree>
    <p:extLst>
      <p:ext uri="{BB962C8B-B14F-4D97-AF65-F5344CB8AC3E}">
        <p14:creationId xmlns:p14="http://schemas.microsoft.com/office/powerpoint/2010/main" val="265708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660541"/>
            <a:ext cx="4571997" cy="397031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•Performance of a machine is determined by:</a:t>
            </a:r>
          </a:p>
          <a:p>
            <a:r>
              <a:rPr lang="en-US" sz="1800" b="0" i="0" u="none" strike="noStrike" baseline="0" dirty="0">
                <a:solidFill>
                  <a:srgbClr val="2A1A00"/>
                </a:solidFill>
                <a:latin typeface="Gill Sans MT" panose="020B0502020104020203" pitchFamily="34" charset="0"/>
                <a:cs typeface="B Nazanin" panose="00000400000000000000" pitchFamily="2" charset="-78"/>
              </a:rPr>
              <a:t>–Instruction count</a:t>
            </a:r>
          </a:p>
          <a:p>
            <a:r>
              <a:rPr lang="en-US" sz="1800" b="0" i="0" u="none" strike="noStrike" baseline="0" dirty="0">
                <a:solidFill>
                  <a:srgbClr val="2A1A00"/>
                </a:solidFill>
                <a:latin typeface="Gill Sans MT" panose="020B0502020104020203" pitchFamily="34" charset="0"/>
                <a:cs typeface="B Nazanin" panose="00000400000000000000" pitchFamily="2" charset="-78"/>
              </a:rPr>
              <a:t>–Clock cycle time</a:t>
            </a:r>
          </a:p>
          <a:p>
            <a:r>
              <a:rPr lang="en-US" sz="1800" b="0" i="0" u="none" strike="noStrike" baseline="0" dirty="0">
                <a:solidFill>
                  <a:srgbClr val="2A1A00"/>
                </a:solidFill>
                <a:latin typeface="Gill Sans MT" panose="020B0502020104020203" pitchFamily="34" charset="0"/>
                <a:cs typeface="B Nazanin" panose="00000400000000000000" pitchFamily="2" charset="-78"/>
              </a:rPr>
              <a:t>–Clock cycles per instruction</a:t>
            </a:r>
          </a:p>
          <a:p>
            <a:r>
              <a:rPr lang="en-US" sz="1800" b="0" i="0" u="none" strike="noStrike" baseline="0" dirty="0">
                <a:solidFill>
                  <a:srgbClr val="2A1A00"/>
                </a:solidFill>
                <a:latin typeface="Arial" panose="020B0604020202020204" pitchFamily="34" charset="0"/>
                <a:cs typeface="B Nazanin" panose="00000400000000000000" pitchFamily="2" charset="-78"/>
              </a:rPr>
              <a:t>•Processor design (</a:t>
            </a:r>
            <a:r>
              <a:rPr lang="en-US" sz="1800" b="0" i="0" u="none" strike="noStrike" baseline="0" dirty="0" err="1">
                <a:solidFill>
                  <a:srgbClr val="2A1A00"/>
                </a:solidFill>
                <a:latin typeface="Arial" panose="020B0604020202020204" pitchFamily="34" charset="0"/>
                <a:cs typeface="B Nazanin" panose="00000400000000000000" pitchFamily="2" charset="-78"/>
              </a:rPr>
              <a:t>datapath</a:t>
            </a:r>
            <a:r>
              <a:rPr lang="en-US" sz="1800" b="0" i="0" u="none" strike="noStrike" baseline="0" dirty="0">
                <a:solidFill>
                  <a:srgbClr val="2A1A00"/>
                </a:solidFill>
                <a:latin typeface="Arial" panose="020B0604020202020204" pitchFamily="34" charset="0"/>
                <a:cs typeface="B Nazanin" panose="00000400000000000000" pitchFamily="2" charset="-78"/>
              </a:rPr>
              <a:t> and control) will determine:</a:t>
            </a:r>
          </a:p>
          <a:p>
            <a:r>
              <a:rPr lang="en-US" sz="1800" b="0" i="0" u="none" strike="noStrike" baseline="0" dirty="0">
                <a:solidFill>
                  <a:srgbClr val="2A1A00"/>
                </a:solidFill>
                <a:latin typeface="Gill Sans MT" panose="020B0502020104020203" pitchFamily="34" charset="0"/>
                <a:cs typeface="B Nazanin" panose="00000400000000000000" pitchFamily="2" charset="-78"/>
              </a:rPr>
              <a:t>–Clock cycle time</a:t>
            </a:r>
          </a:p>
          <a:p>
            <a:r>
              <a:rPr lang="en-US" sz="1800" b="0" i="0" u="none" strike="noStrike" baseline="0" dirty="0">
                <a:solidFill>
                  <a:srgbClr val="2A1A00"/>
                </a:solidFill>
                <a:latin typeface="Gill Sans MT" panose="020B0502020104020203" pitchFamily="34" charset="0"/>
                <a:cs typeface="B Nazanin" panose="00000400000000000000" pitchFamily="2" charset="-78"/>
              </a:rPr>
              <a:t>–Clock cycles per instruction</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Single cycle processor -one clock cycle per instruction</a:t>
            </a:r>
          </a:p>
          <a:p>
            <a:r>
              <a:rPr lang="en-US" sz="1800" b="0" i="0" u="none" strike="noStrike" baseline="0" dirty="0">
                <a:solidFill>
                  <a:srgbClr val="2A1A00"/>
                </a:solidFill>
                <a:latin typeface="Gill Sans MT" panose="020B0502020104020203" pitchFamily="34" charset="0"/>
                <a:cs typeface="B Nazanin" panose="00000400000000000000" pitchFamily="2" charset="-78"/>
              </a:rPr>
              <a:t>–Advantages: Simple design, low CPI</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Disadvantages: Long cycle time, which is limited by the slowest instruction.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8" y="660541"/>
            <a:ext cx="4572001" cy="3139321"/>
          </a:xfrm>
          <a:prstGeom prst="rect">
            <a:avLst/>
          </a:prstGeom>
          <a:noFill/>
        </p:spPr>
        <p:txBody>
          <a:bodyPr wrap="square" rtlCol="0">
            <a:spAutoFit/>
          </a:bodyPr>
          <a:lstStyle/>
          <a:p>
            <a:pPr algn="r" rtl="1"/>
            <a:r>
              <a:rPr lang="fa-IR" dirty="0">
                <a:cs typeface="B Nazanin" panose="00000400000000000000" pitchFamily="2" charset="-78"/>
              </a:rPr>
              <a:t>•عملکرد یک ماشین توسط:</a:t>
            </a:r>
          </a:p>
          <a:p>
            <a:pPr algn="r" rtl="1"/>
            <a:r>
              <a:rPr lang="fa-IR" dirty="0">
                <a:cs typeface="B Nazanin" panose="00000400000000000000" pitchFamily="2" charset="-78"/>
              </a:rPr>
              <a:t>- تعداد دستورالعمل</a:t>
            </a:r>
          </a:p>
          <a:p>
            <a:pPr algn="r" rtl="1"/>
            <a:r>
              <a:rPr lang="fa-IR" dirty="0">
                <a:cs typeface="B Nazanin" panose="00000400000000000000" pitchFamily="2" charset="-78"/>
              </a:rPr>
              <a:t>-زمان چرخه ساعت</a:t>
            </a:r>
          </a:p>
          <a:p>
            <a:pPr algn="r" rtl="1"/>
            <a:r>
              <a:rPr lang="fa-IR" dirty="0">
                <a:cs typeface="B Nazanin" panose="00000400000000000000" pitchFamily="2" charset="-78"/>
              </a:rPr>
              <a:t>- چرخه ساعت در هر دستورالعمل</a:t>
            </a:r>
          </a:p>
          <a:p>
            <a:pPr algn="r" rtl="1"/>
            <a:r>
              <a:rPr lang="fa-IR" dirty="0">
                <a:cs typeface="B Nazanin" panose="00000400000000000000" pitchFamily="2" charset="-78"/>
              </a:rPr>
              <a:t>•طراحی پردازنده (مسیر داده و کنترل) تعیین خواهد کرد:</a:t>
            </a:r>
          </a:p>
          <a:p>
            <a:pPr algn="r" rtl="1"/>
            <a:r>
              <a:rPr lang="fa-IR" dirty="0">
                <a:cs typeface="B Nazanin" panose="00000400000000000000" pitchFamily="2" charset="-78"/>
              </a:rPr>
              <a:t>-زمان چرخه ساعت</a:t>
            </a:r>
          </a:p>
          <a:p>
            <a:pPr algn="r" rtl="1"/>
            <a:r>
              <a:rPr lang="fa-IR" dirty="0">
                <a:cs typeface="B Nazanin" panose="00000400000000000000" pitchFamily="2" charset="-78"/>
              </a:rPr>
              <a:t>- چرخه ساعت در هر دستورالعمل</a:t>
            </a:r>
          </a:p>
          <a:p>
            <a:pPr algn="r" rtl="1"/>
            <a:r>
              <a:rPr lang="fa-IR" dirty="0">
                <a:cs typeface="B Nazanin" panose="00000400000000000000" pitchFamily="2" charset="-78"/>
              </a:rPr>
              <a:t>• پردازنده تک چرخه - یک چرخه ساعت در هر دستورالعمل</a:t>
            </a:r>
          </a:p>
          <a:p>
            <a:pPr algn="r" rtl="1"/>
            <a:r>
              <a:rPr lang="fa-IR" dirty="0">
                <a:cs typeface="B Nazanin" panose="00000400000000000000" pitchFamily="2" charset="-78"/>
              </a:rPr>
              <a:t>– مزایا: طراحی ساده، </a:t>
            </a:r>
            <a:r>
              <a:rPr lang="en-US" dirty="0">
                <a:cs typeface="B Nazanin" panose="00000400000000000000" pitchFamily="2" charset="-78"/>
              </a:rPr>
              <a:t>CPI </a:t>
            </a:r>
            <a:r>
              <a:rPr lang="fa-IR" dirty="0">
                <a:cs typeface="B Nazanin" panose="00000400000000000000" pitchFamily="2" charset="-78"/>
              </a:rPr>
              <a:t>پایین</a:t>
            </a:r>
          </a:p>
          <a:p>
            <a:pPr algn="r" rtl="1"/>
            <a:r>
              <a:rPr lang="fa-IR" dirty="0">
                <a:cs typeface="B Nazanin" panose="00000400000000000000" pitchFamily="2" charset="-78"/>
              </a:rPr>
              <a:t>- معایب: زمان چرخه طولانی که با کندترین دستورالعمل محدود می شود.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flipH="1">
            <a:off x="4571998" y="588772"/>
            <a:ext cx="1" cy="4113857"/>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 name="Isosceles Triangle 3">
            <a:extLst>
              <a:ext uri="{FF2B5EF4-FFF2-40B4-BE49-F238E27FC236}">
                <a16:creationId xmlns:a16="http://schemas.microsoft.com/office/drawing/2014/main" id="{07A2EEBC-395B-7D7C-A664-5DA48B1693E9}"/>
              </a:ext>
            </a:extLst>
          </p:cNvPr>
          <p:cNvSpPr/>
          <p:nvPr/>
        </p:nvSpPr>
        <p:spPr>
          <a:xfrm>
            <a:off x="3834880" y="5185101"/>
            <a:ext cx="1474237" cy="1240971"/>
          </a:xfrm>
          <a:prstGeom prst="triangle">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cs typeface="B Nazanin" panose="00000400000000000000" pitchFamily="2" charset="-78"/>
            </a:endParaRPr>
          </a:p>
        </p:txBody>
      </p:sp>
      <p:sp>
        <p:nvSpPr>
          <p:cNvPr id="5" name="TextBox 4">
            <a:extLst>
              <a:ext uri="{FF2B5EF4-FFF2-40B4-BE49-F238E27FC236}">
                <a16:creationId xmlns:a16="http://schemas.microsoft.com/office/drawing/2014/main" id="{ADE51A2B-6A0B-CDD1-DF4B-B9EDA67DB660}"/>
              </a:ext>
            </a:extLst>
          </p:cNvPr>
          <p:cNvSpPr txBox="1"/>
          <p:nvPr/>
        </p:nvSpPr>
        <p:spPr>
          <a:xfrm>
            <a:off x="4310745" y="4734842"/>
            <a:ext cx="811764" cy="369332"/>
          </a:xfrm>
          <a:prstGeom prst="rect">
            <a:avLst/>
          </a:prstGeom>
          <a:noFill/>
        </p:spPr>
        <p:txBody>
          <a:bodyPr wrap="square" rtlCol="0">
            <a:spAutoFit/>
          </a:bodyPr>
          <a:lstStyle/>
          <a:p>
            <a:r>
              <a:rPr lang="en-US" sz="1800" b="1" i="0" u="none" strike="noStrike" baseline="0" dirty="0">
                <a:solidFill>
                  <a:srgbClr val="646A58"/>
                </a:solidFill>
                <a:latin typeface="Arial" panose="020B0604020202020204" pitchFamily="34" charset="0"/>
                <a:cs typeface="B Nazanin" panose="00000400000000000000" pitchFamily="2" charset="-78"/>
              </a:rPr>
              <a:t>CPI</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00ED4433-A69D-F93E-D0FA-5E47D2AB6BFF}"/>
              </a:ext>
            </a:extLst>
          </p:cNvPr>
          <p:cNvSpPr txBox="1"/>
          <p:nvPr/>
        </p:nvSpPr>
        <p:spPr>
          <a:xfrm>
            <a:off x="5309117" y="6322333"/>
            <a:ext cx="1474237" cy="369332"/>
          </a:xfrm>
          <a:prstGeom prst="rect">
            <a:avLst/>
          </a:prstGeom>
          <a:noFill/>
        </p:spPr>
        <p:txBody>
          <a:bodyPr wrap="square">
            <a:spAutoFit/>
          </a:bodyPr>
          <a:lstStyle/>
          <a:p>
            <a:r>
              <a:rPr lang="en-US" sz="1800" b="1" i="0" u="none" strike="noStrike" baseline="0" dirty="0">
                <a:solidFill>
                  <a:srgbClr val="646A58"/>
                </a:solidFill>
                <a:latin typeface="Arial" panose="020B0604020202020204" pitchFamily="34" charset="0"/>
                <a:cs typeface="B Nazanin" panose="00000400000000000000" pitchFamily="2" charset="-78"/>
              </a:rPr>
              <a:t>Cycle Time </a:t>
            </a:r>
            <a:endParaRPr lang="en-US" dirty="0">
              <a:cs typeface="B Nazanin" panose="00000400000000000000" pitchFamily="2" charset="-78"/>
            </a:endParaRPr>
          </a:p>
        </p:txBody>
      </p:sp>
      <p:sp>
        <p:nvSpPr>
          <p:cNvPr id="9" name="TextBox 8">
            <a:extLst>
              <a:ext uri="{FF2B5EF4-FFF2-40B4-BE49-F238E27FC236}">
                <a16:creationId xmlns:a16="http://schemas.microsoft.com/office/drawing/2014/main" id="{18D3B27E-6E57-9FB8-E0C1-D7726065B73A}"/>
              </a:ext>
            </a:extLst>
          </p:cNvPr>
          <p:cNvSpPr txBox="1"/>
          <p:nvPr/>
        </p:nvSpPr>
        <p:spPr>
          <a:xfrm>
            <a:off x="2276669" y="6322333"/>
            <a:ext cx="1474237" cy="369332"/>
          </a:xfrm>
          <a:prstGeom prst="rect">
            <a:avLst/>
          </a:prstGeom>
          <a:noFill/>
        </p:spPr>
        <p:txBody>
          <a:bodyPr wrap="square">
            <a:spAutoFit/>
          </a:bodyPr>
          <a:lstStyle/>
          <a:p>
            <a:r>
              <a:rPr lang="en-US" sz="1800" b="1" i="0" u="none" strike="noStrike" baseline="0" dirty="0">
                <a:solidFill>
                  <a:srgbClr val="646A58"/>
                </a:solidFill>
                <a:latin typeface="Arial" panose="020B0604020202020204" pitchFamily="34" charset="0"/>
                <a:cs typeface="B Nazanin" panose="00000400000000000000" pitchFamily="2" charset="-78"/>
              </a:rPr>
              <a:t>Inst. Count</a:t>
            </a:r>
            <a:endParaRPr lang="en-US" dirty="0">
              <a:cs typeface="B Nazanin" panose="00000400000000000000" pitchFamily="2" charset="-78"/>
            </a:endParaRPr>
          </a:p>
        </p:txBody>
      </p:sp>
    </p:spTree>
    <p:extLst>
      <p:ext uri="{BB962C8B-B14F-4D97-AF65-F5344CB8AC3E}">
        <p14:creationId xmlns:p14="http://schemas.microsoft.com/office/powerpoint/2010/main" val="1325373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584775"/>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 (LOAD)</a:t>
            </a:r>
            <a:endParaRPr lang="en-US" sz="11500" dirty="0"/>
          </a:p>
        </p:txBody>
      </p:sp>
      <p:pic>
        <p:nvPicPr>
          <p:cNvPr id="7" name="Picture 6">
            <a:extLst>
              <a:ext uri="{FF2B5EF4-FFF2-40B4-BE49-F238E27FC236}">
                <a16:creationId xmlns:a16="http://schemas.microsoft.com/office/drawing/2014/main" id="{5ED60FE4-4F6D-1E60-8579-F94D45B81CC7}"/>
              </a:ext>
            </a:extLst>
          </p:cNvPr>
          <p:cNvPicPr>
            <a:picLocks noChangeAspect="1"/>
          </p:cNvPicPr>
          <p:nvPr/>
        </p:nvPicPr>
        <p:blipFill>
          <a:blip r:embed="rId2"/>
          <a:stretch>
            <a:fillRect/>
          </a:stretch>
        </p:blipFill>
        <p:spPr>
          <a:xfrm>
            <a:off x="277756" y="2117949"/>
            <a:ext cx="8588484" cy="4740051"/>
          </a:xfrm>
          <a:prstGeom prst="rect">
            <a:avLst/>
          </a:prstGeom>
        </p:spPr>
      </p:pic>
    </p:spTree>
    <p:extLst>
      <p:ext uri="{BB962C8B-B14F-4D97-AF65-F5344CB8AC3E}">
        <p14:creationId xmlns:p14="http://schemas.microsoft.com/office/powerpoint/2010/main" val="2803572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584775"/>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 (STORE)</a:t>
            </a:r>
            <a:endParaRPr lang="en-US" sz="11500" dirty="0"/>
          </a:p>
        </p:txBody>
      </p:sp>
      <p:pic>
        <p:nvPicPr>
          <p:cNvPr id="4" name="Picture 3">
            <a:extLst>
              <a:ext uri="{FF2B5EF4-FFF2-40B4-BE49-F238E27FC236}">
                <a16:creationId xmlns:a16="http://schemas.microsoft.com/office/drawing/2014/main" id="{623500AA-1ABC-7466-3E25-743C5BDC4965}"/>
              </a:ext>
            </a:extLst>
          </p:cNvPr>
          <p:cNvPicPr>
            <a:picLocks noChangeAspect="1"/>
          </p:cNvPicPr>
          <p:nvPr/>
        </p:nvPicPr>
        <p:blipFill>
          <a:blip r:embed="rId2"/>
          <a:stretch>
            <a:fillRect/>
          </a:stretch>
        </p:blipFill>
        <p:spPr>
          <a:xfrm>
            <a:off x="319275" y="2112523"/>
            <a:ext cx="8824725" cy="4549534"/>
          </a:xfrm>
          <a:prstGeom prst="rect">
            <a:avLst/>
          </a:prstGeom>
        </p:spPr>
      </p:pic>
    </p:spTree>
    <p:extLst>
      <p:ext uri="{BB962C8B-B14F-4D97-AF65-F5344CB8AC3E}">
        <p14:creationId xmlns:p14="http://schemas.microsoft.com/office/powerpoint/2010/main" val="267806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DATAPATH: BRANCH INSTRUCTION </a:t>
            </a:r>
            <a:endParaRPr lang="en-US" sz="2400" dirty="0"/>
          </a:p>
        </p:txBody>
      </p:sp>
      <p:pic>
        <p:nvPicPr>
          <p:cNvPr id="5" name="Picture 4">
            <a:extLst>
              <a:ext uri="{FF2B5EF4-FFF2-40B4-BE49-F238E27FC236}">
                <a16:creationId xmlns:a16="http://schemas.microsoft.com/office/drawing/2014/main" id="{245FD184-5C7F-4577-9979-251F50337C4C}"/>
              </a:ext>
            </a:extLst>
          </p:cNvPr>
          <p:cNvPicPr>
            <a:picLocks noChangeAspect="1"/>
          </p:cNvPicPr>
          <p:nvPr/>
        </p:nvPicPr>
        <p:blipFill>
          <a:blip r:embed="rId3"/>
          <a:stretch>
            <a:fillRect/>
          </a:stretch>
        </p:blipFill>
        <p:spPr>
          <a:xfrm>
            <a:off x="850324" y="926449"/>
            <a:ext cx="7443351" cy="5654351"/>
          </a:xfrm>
          <a:prstGeom prst="rect">
            <a:avLst/>
          </a:prstGeom>
        </p:spPr>
      </p:pic>
    </p:spTree>
    <p:extLst>
      <p:ext uri="{BB962C8B-B14F-4D97-AF65-F5344CB8AC3E}">
        <p14:creationId xmlns:p14="http://schemas.microsoft.com/office/powerpoint/2010/main" val="1592148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ANIMATING THE DATAPATH</a:t>
            </a:r>
            <a:endParaRPr lang="en-US" sz="3600" dirty="0"/>
          </a:p>
        </p:txBody>
      </p:sp>
      <p:pic>
        <p:nvPicPr>
          <p:cNvPr id="4" name="Picture 3">
            <a:extLst>
              <a:ext uri="{FF2B5EF4-FFF2-40B4-BE49-F238E27FC236}">
                <a16:creationId xmlns:a16="http://schemas.microsoft.com/office/drawing/2014/main" id="{3047D293-1B4B-C3C5-B585-188A1E982C55}"/>
              </a:ext>
            </a:extLst>
          </p:cNvPr>
          <p:cNvPicPr>
            <a:picLocks noChangeAspect="1"/>
          </p:cNvPicPr>
          <p:nvPr/>
        </p:nvPicPr>
        <p:blipFill>
          <a:blip r:embed="rId3"/>
          <a:stretch>
            <a:fillRect/>
          </a:stretch>
        </p:blipFill>
        <p:spPr>
          <a:xfrm>
            <a:off x="319671" y="1539550"/>
            <a:ext cx="8504657" cy="4641007"/>
          </a:xfrm>
          <a:prstGeom prst="rect">
            <a:avLst/>
          </a:prstGeom>
        </p:spPr>
      </p:pic>
    </p:spTree>
    <p:extLst>
      <p:ext uri="{BB962C8B-B14F-4D97-AF65-F5344CB8AC3E}">
        <p14:creationId xmlns:p14="http://schemas.microsoft.com/office/powerpoint/2010/main" val="3721087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ANIMATING THE DATAPATH: LOAD INSTRUCTION</a:t>
            </a:r>
            <a:endParaRPr lang="en-US" sz="4400" dirty="0"/>
          </a:p>
        </p:txBody>
      </p:sp>
      <p:pic>
        <p:nvPicPr>
          <p:cNvPr id="5" name="Picture 4">
            <a:extLst>
              <a:ext uri="{FF2B5EF4-FFF2-40B4-BE49-F238E27FC236}">
                <a16:creationId xmlns:a16="http://schemas.microsoft.com/office/drawing/2014/main" id="{780960FD-ABF6-E4B1-2658-9F963E837EE4}"/>
              </a:ext>
            </a:extLst>
          </p:cNvPr>
          <p:cNvPicPr>
            <a:picLocks noChangeAspect="1"/>
          </p:cNvPicPr>
          <p:nvPr/>
        </p:nvPicPr>
        <p:blipFill>
          <a:blip r:embed="rId3"/>
          <a:stretch>
            <a:fillRect/>
          </a:stretch>
        </p:blipFill>
        <p:spPr>
          <a:xfrm>
            <a:off x="281568" y="1502229"/>
            <a:ext cx="8580864" cy="4709239"/>
          </a:xfrm>
          <a:prstGeom prst="rect">
            <a:avLst/>
          </a:prstGeom>
        </p:spPr>
      </p:pic>
    </p:spTree>
    <p:extLst>
      <p:ext uri="{BB962C8B-B14F-4D97-AF65-F5344CB8AC3E}">
        <p14:creationId xmlns:p14="http://schemas.microsoft.com/office/powerpoint/2010/main" val="1083289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ANIMATING THE DATAPATH: STORE INSTRUCTION</a:t>
            </a:r>
            <a:endParaRPr lang="en-US" sz="4400" dirty="0"/>
          </a:p>
        </p:txBody>
      </p:sp>
      <p:pic>
        <p:nvPicPr>
          <p:cNvPr id="4" name="Picture 3">
            <a:extLst>
              <a:ext uri="{FF2B5EF4-FFF2-40B4-BE49-F238E27FC236}">
                <a16:creationId xmlns:a16="http://schemas.microsoft.com/office/drawing/2014/main" id="{535F419B-1092-58A9-9D39-D79599D8748F}"/>
              </a:ext>
            </a:extLst>
          </p:cNvPr>
          <p:cNvPicPr>
            <a:picLocks noChangeAspect="1"/>
          </p:cNvPicPr>
          <p:nvPr/>
        </p:nvPicPr>
        <p:blipFill>
          <a:blip r:embed="rId3"/>
          <a:stretch>
            <a:fillRect/>
          </a:stretch>
        </p:blipFill>
        <p:spPr>
          <a:xfrm>
            <a:off x="0" y="1371601"/>
            <a:ext cx="9144000" cy="4784326"/>
          </a:xfrm>
          <a:prstGeom prst="rect">
            <a:avLst/>
          </a:prstGeom>
        </p:spPr>
      </p:pic>
    </p:spTree>
    <p:extLst>
      <p:ext uri="{BB962C8B-B14F-4D97-AF65-F5344CB8AC3E}">
        <p14:creationId xmlns:p14="http://schemas.microsoft.com/office/powerpoint/2010/main" val="1289135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523220"/>
          </a:xfrm>
          <a:prstGeom prst="rect">
            <a:avLst/>
          </a:prstGeom>
          <a:noFill/>
        </p:spPr>
        <p:txBody>
          <a:bodyPr wrap="square">
            <a:spAutoFit/>
          </a:bodyPr>
          <a:lstStyle/>
          <a:p>
            <a:pPr algn="ctr"/>
            <a:r>
              <a:rPr lang="en-US" sz="2800" b="0" i="0" u="none" strike="noStrike" baseline="0" dirty="0">
                <a:solidFill>
                  <a:srgbClr val="000000"/>
                </a:solidFill>
                <a:latin typeface="Impact" panose="020B0806030902050204" pitchFamily="34" charset="0"/>
                <a:cs typeface="B Nazanin" panose="00000400000000000000" pitchFamily="2" charset="-78"/>
              </a:rPr>
              <a:t>ADDING INSTRUCTION FETCH </a:t>
            </a:r>
            <a:endParaRPr lang="en-US" sz="4400" dirty="0">
              <a:cs typeface="B Nazanin" panose="00000400000000000000" pitchFamily="2" charset="-78"/>
            </a:endParaRPr>
          </a:p>
        </p:txBody>
      </p:sp>
      <p:pic>
        <p:nvPicPr>
          <p:cNvPr id="5" name="Picture 4">
            <a:extLst>
              <a:ext uri="{FF2B5EF4-FFF2-40B4-BE49-F238E27FC236}">
                <a16:creationId xmlns:a16="http://schemas.microsoft.com/office/drawing/2014/main" id="{AF69119D-0F8C-EE0A-3343-548BB075092C}"/>
              </a:ext>
            </a:extLst>
          </p:cNvPr>
          <p:cNvPicPr>
            <a:picLocks noChangeAspect="1"/>
          </p:cNvPicPr>
          <p:nvPr/>
        </p:nvPicPr>
        <p:blipFill>
          <a:blip r:embed="rId3"/>
          <a:stretch>
            <a:fillRect/>
          </a:stretch>
        </p:blipFill>
        <p:spPr>
          <a:xfrm>
            <a:off x="0" y="1091682"/>
            <a:ext cx="9144000" cy="5266936"/>
          </a:xfrm>
          <a:prstGeom prst="rect">
            <a:avLst/>
          </a:prstGeom>
        </p:spPr>
      </p:pic>
      <p:sp>
        <p:nvSpPr>
          <p:cNvPr id="7" name="TextBox 6">
            <a:extLst>
              <a:ext uri="{FF2B5EF4-FFF2-40B4-BE49-F238E27FC236}">
                <a16:creationId xmlns:a16="http://schemas.microsoft.com/office/drawing/2014/main" id="{ABDB3E45-014F-9091-CCEC-AA0A8D7961D5}"/>
              </a:ext>
            </a:extLst>
          </p:cNvPr>
          <p:cNvSpPr txBox="1"/>
          <p:nvPr/>
        </p:nvSpPr>
        <p:spPr>
          <a:xfrm>
            <a:off x="3461657" y="1268963"/>
            <a:ext cx="2827176" cy="738664"/>
          </a:xfrm>
          <a:prstGeom prst="rect">
            <a:avLst/>
          </a:prstGeom>
          <a:noFill/>
        </p:spPr>
        <p:txBody>
          <a:bodyPr wrap="square">
            <a:spAutoFit/>
          </a:bodyPr>
          <a:lstStyle/>
          <a:p>
            <a:pPr algn="r" rtl="1"/>
            <a:r>
              <a:rPr lang="en-US" sz="1400" dirty="0" err="1">
                <a:cs typeface="B Nazanin" panose="00000400000000000000" pitchFamily="2" charset="-78"/>
              </a:rPr>
              <a:t>جمع</a:t>
            </a:r>
            <a:r>
              <a:rPr lang="en-US" sz="1400" dirty="0">
                <a:cs typeface="B Nazanin" panose="00000400000000000000" pitchFamily="2" charset="-78"/>
              </a:rPr>
              <a:t> </a:t>
            </a:r>
            <a:r>
              <a:rPr lang="en-US" sz="1400" dirty="0" err="1">
                <a:cs typeface="B Nazanin" panose="00000400000000000000" pitchFamily="2" charset="-78"/>
              </a:rPr>
              <a:t>کننده</a:t>
            </a:r>
            <a:r>
              <a:rPr lang="en-US" sz="1400" dirty="0">
                <a:cs typeface="B Nazanin" panose="00000400000000000000" pitchFamily="2" charset="-78"/>
              </a:rPr>
              <a:t> </a:t>
            </a:r>
            <a:r>
              <a:rPr lang="en-US" sz="1400" dirty="0" err="1">
                <a:cs typeface="B Nazanin" panose="00000400000000000000" pitchFamily="2" charset="-78"/>
              </a:rPr>
              <a:t>را</a:t>
            </a:r>
            <a:r>
              <a:rPr lang="en-US" sz="1400" dirty="0">
                <a:cs typeface="B Nazanin" panose="00000400000000000000" pitchFamily="2" charset="-78"/>
              </a:rPr>
              <a:t> </a:t>
            </a:r>
            <a:r>
              <a:rPr lang="en-US" sz="1400" dirty="0" err="1">
                <a:cs typeface="B Nazanin" panose="00000400000000000000" pitchFamily="2" charset="-78"/>
              </a:rPr>
              <a:t>به</a:t>
            </a:r>
            <a:r>
              <a:rPr lang="en-US" sz="1400" dirty="0">
                <a:cs typeface="B Nazanin" panose="00000400000000000000" pitchFamily="2" charset="-78"/>
              </a:rPr>
              <a:t> </a:t>
            </a:r>
            <a:r>
              <a:rPr lang="en-US" sz="1400" dirty="0" err="1">
                <a:cs typeface="B Nazanin" panose="00000400000000000000" pitchFamily="2" charset="-78"/>
              </a:rPr>
              <a:t>عنوان</a:t>
            </a:r>
            <a:r>
              <a:rPr lang="en-US" sz="1400" dirty="0">
                <a:cs typeface="B Nazanin" panose="00000400000000000000" pitchFamily="2" charset="-78"/>
              </a:rPr>
              <a:t> </a:t>
            </a:r>
            <a:r>
              <a:rPr lang="en-US" sz="1400" dirty="0" err="1">
                <a:cs typeface="B Nazanin" panose="00000400000000000000" pitchFamily="2" charset="-78"/>
              </a:rPr>
              <a:t>عملیات</a:t>
            </a:r>
            <a:r>
              <a:rPr lang="en-US" sz="1400" dirty="0">
                <a:cs typeface="B Nazanin" panose="00000400000000000000" pitchFamily="2" charset="-78"/>
              </a:rPr>
              <a:t> ALU و </a:t>
            </a:r>
            <a:r>
              <a:rPr lang="en-US" sz="1400" dirty="0" err="1">
                <a:cs typeface="B Nazanin" panose="00000400000000000000" pitchFamily="2" charset="-78"/>
              </a:rPr>
              <a:t>رایانه</a:t>
            </a:r>
            <a:r>
              <a:rPr lang="en-US" sz="1400" dirty="0">
                <a:cs typeface="B Nazanin" panose="00000400000000000000" pitchFamily="2" charset="-78"/>
              </a:rPr>
              <a:t> </a:t>
            </a:r>
            <a:r>
              <a:rPr lang="en-US" sz="1400" dirty="0" err="1">
                <a:cs typeface="B Nazanin" panose="00000400000000000000" pitchFamily="2" charset="-78"/>
              </a:rPr>
              <a:t>شخصی</a:t>
            </a:r>
            <a:r>
              <a:rPr lang="en-US" sz="1400" dirty="0">
                <a:cs typeface="B Nazanin" panose="00000400000000000000" pitchFamily="2" charset="-78"/>
              </a:rPr>
              <a:t> </a:t>
            </a:r>
            <a:r>
              <a:rPr lang="en-US" sz="1400" dirty="0" err="1">
                <a:cs typeface="B Nazanin" panose="00000400000000000000" pitchFamily="2" charset="-78"/>
              </a:rPr>
              <a:t>جدا</a:t>
            </a:r>
            <a:r>
              <a:rPr lang="en-US" sz="1400" dirty="0">
                <a:cs typeface="B Nazanin" panose="00000400000000000000" pitchFamily="2" charset="-78"/>
              </a:rPr>
              <a:t> </a:t>
            </a:r>
            <a:r>
              <a:rPr lang="en-US" sz="1400" dirty="0" err="1">
                <a:cs typeface="B Nazanin" panose="00000400000000000000" pitchFamily="2" charset="-78"/>
              </a:rPr>
              <a:t>کنید</a:t>
            </a:r>
            <a:endParaRPr lang="en-US" sz="1400" dirty="0">
              <a:cs typeface="B Nazanin" panose="00000400000000000000" pitchFamily="2" charset="-78"/>
            </a:endParaRPr>
          </a:p>
          <a:p>
            <a:pPr algn="r" rtl="1"/>
            <a:r>
              <a:rPr lang="en-US" sz="1400" dirty="0" err="1">
                <a:cs typeface="B Nazanin" panose="00000400000000000000" pitchFamily="2" charset="-78"/>
              </a:rPr>
              <a:t>افزایش</a:t>
            </a:r>
            <a:r>
              <a:rPr lang="en-US" sz="1400" dirty="0">
                <a:cs typeface="B Nazanin" panose="00000400000000000000" pitchFamily="2" charset="-78"/>
              </a:rPr>
              <a:t> </a:t>
            </a:r>
            <a:r>
              <a:rPr lang="en-US" sz="1400" dirty="0" err="1">
                <a:cs typeface="B Nazanin" panose="00000400000000000000" pitchFamily="2" charset="-78"/>
              </a:rPr>
              <a:t>در</a:t>
            </a:r>
            <a:r>
              <a:rPr lang="en-US" sz="1400" dirty="0">
                <a:cs typeface="B Nazanin" panose="00000400000000000000" pitchFamily="2" charset="-78"/>
              </a:rPr>
              <a:t> </a:t>
            </a:r>
            <a:r>
              <a:rPr lang="en-US" sz="1400" dirty="0" err="1">
                <a:cs typeface="B Nazanin" panose="00000400000000000000" pitchFamily="2" charset="-78"/>
              </a:rPr>
              <a:t>همان</a:t>
            </a:r>
            <a:r>
              <a:rPr lang="en-US" sz="1400" dirty="0">
                <a:cs typeface="B Nazanin" panose="00000400000000000000" pitchFamily="2" charset="-78"/>
              </a:rPr>
              <a:t> </a:t>
            </a:r>
            <a:r>
              <a:rPr lang="en-US" sz="1400" dirty="0" err="1">
                <a:cs typeface="B Nazanin" panose="00000400000000000000" pitchFamily="2" charset="-78"/>
              </a:rPr>
              <a:t>چرخه</a:t>
            </a:r>
            <a:r>
              <a:rPr lang="en-US" sz="1400" dirty="0">
                <a:cs typeface="B Nazanin" panose="00000400000000000000" pitchFamily="2" charset="-78"/>
              </a:rPr>
              <a:t> </a:t>
            </a:r>
            <a:r>
              <a:rPr lang="en-US" sz="1400" dirty="0" err="1">
                <a:cs typeface="B Nazanin" panose="00000400000000000000" pitchFamily="2" charset="-78"/>
              </a:rPr>
              <a:t>ساعت</a:t>
            </a:r>
            <a:r>
              <a:rPr lang="en-US" sz="1400" dirty="0">
                <a:cs typeface="B Nazanin" panose="00000400000000000000" pitchFamily="2" charset="-78"/>
              </a:rPr>
              <a:t> </a:t>
            </a:r>
            <a:r>
              <a:rPr lang="en-US" sz="1400" dirty="0" err="1">
                <a:cs typeface="B Nazanin" panose="00000400000000000000" pitchFamily="2" charset="-78"/>
              </a:rPr>
              <a:t>رخ</a:t>
            </a:r>
            <a:r>
              <a:rPr lang="en-US" sz="1400" dirty="0">
                <a:cs typeface="B Nazanin" panose="00000400000000000000" pitchFamily="2" charset="-78"/>
              </a:rPr>
              <a:t> </a:t>
            </a:r>
            <a:r>
              <a:rPr lang="en-US" sz="1400" dirty="0" err="1">
                <a:cs typeface="B Nazanin" panose="00000400000000000000" pitchFamily="2" charset="-78"/>
              </a:rPr>
              <a:t>می</a:t>
            </a:r>
            <a:r>
              <a:rPr lang="en-US" sz="1400" dirty="0">
                <a:cs typeface="B Nazanin" panose="00000400000000000000" pitchFamily="2" charset="-78"/>
              </a:rPr>
              <a:t> </a:t>
            </a:r>
            <a:r>
              <a:rPr lang="en-US" sz="1400" dirty="0" err="1">
                <a:cs typeface="B Nazanin" panose="00000400000000000000" pitchFamily="2" charset="-78"/>
              </a:rPr>
              <a:t>دهد</a:t>
            </a:r>
            <a:endParaRPr lang="en-US" sz="1400" dirty="0">
              <a:cs typeface="B Nazanin" panose="00000400000000000000" pitchFamily="2" charset="-78"/>
            </a:endParaRPr>
          </a:p>
        </p:txBody>
      </p:sp>
      <p:sp>
        <p:nvSpPr>
          <p:cNvPr id="9" name="TextBox 8">
            <a:extLst>
              <a:ext uri="{FF2B5EF4-FFF2-40B4-BE49-F238E27FC236}">
                <a16:creationId xmlns:a16="http://schemas.microsoft.com/office/drawing/2014/main" id="{22CFABAA-43E3-31D4-E388-166A2864895F}"/>
              </a:ext>
            </a:extLst>
          </p:cNvPr>
          <p:cNvSpPr txBox="1"/>
          <p:nvPr/>
        </p:nvSpPr>
        <p:spPr>
          <a:xfrm>
            <a:off x="130628" y="6119336"/>
            <a:ext cx="2771191" cy="738664"/>
          </a:xfrm>
          <a:prstGeom prst="rect">
            <a:avLst/>
          </a:prstGeom>
          <a:noFill/>
        </p:spPr>
        <p:txBody>
          <a:bodyPr wrap="square">
            <a:spAutoFit/>
          </a:bodyPr>
          <a:lstStyle/>
          <a:p>
            <a:pPr algn="r" rtl="1"/>
            <a:r>
              <a:rPr lang="en-US" sz="1400" dirty="0" err="1">
                <a:cs typeface="B Nazanin" panose="00000400000000000000" pitchFamily="2" charset="-78"/>
              </a:rPr>
              <a:t>حافظه</a:t>
            </a:r>
            <a:r>
              <a:rPr lang="en-US" sz="1400" dirty="0">
                <a:cs typeface="B Nazanin" panose="00000400000000000000" pitchFamily="2" charset="-78"/>
              </a:rPr>
              <a:t> </a:t>
            </a:r>
            <a:r>
              <a:rPr lang="en-US" sz="1400" dirty="0" err="1">
                <a:cs typeface="B Nazanin" panose="00000400000000000000" pitchFamily="2" charset="-78"/>
              </a:rPr>
              <a:t>دستورالعمل</a:t>
            </a:r>
            <a:r>
              <a:rPr lang="en-US" sz="1400" dirty="0">
                <a:cs typeface="B Nazanin" panose="00000400000000000000" pitchFamily="2" charset="-78"/>
              </a:rPr>
              <a:t> </a:t>
            </a:r>
            <a:r>
              <a:rPr lang="en-US" sz="1400" dirty="0" err="1">
                <a:cs typeface="B Nazanin" panose="00000400000000000000" pitchFamily="2" charset="-78"/>
              </a:rPr>
              <a:t>جداگانه</a:t>
            </a:r>
            <a:endParaRPr lang="en-US" sz="1400" dirty="0">
              <a:cs typeface="B Nazanin" panose="00000400000000000000" pitchFamily="2" charset="-78"/>
            </a:endParaRPr>
          </a:p>
          <a:p>
            <a:pPr algn="r" rtl="1"/>
            <a:r>
              <a:rPr lang="en-US" sz="1400" dirty="0" err="1">
                <a:cs typeface="B Nazanin" panose="00000400000000000000" pitchFamily="2" charset="-78"/>
              </a:rPr>
              <a:t>به</a:t>
            </a:r>
            <a:r>
              <a:rPr lang="en-US" sz="1400" dirty="0">
                <a:cs typeface="B Nazanin" panose="00000400000000000000" pitchFamily="2" charset="-78"/>
              </a:rPr>
              <a:t> </a:t>
            </a:r>
            <a:r>
              <a:rPr lang="en-US" sz="1400" dirty="0" err="1">
                <a:cs typeface="B Nazanin" panose="00000400000000000000" pitchFamily="2" charset="-78"/>
              </a:rPr>
              <a:t>عنوان</a:t>
            </a:r>
            <a:r>
              <a:rPr lang="en-US" sz="1400" dirty="0">
                <a:cs typeface="B Nazanin" panose="00000400000000000000" pitchFamily="2" charset="-78"/>
              </a:rPr>
              <a:t> </a:t>
            </a:r>
            <a:r>
              <a:rPr lang="en-US" sz="1400" dirty="0" err="1">
                <a:cs typeface="B Nazanin" panose="00000400000000000000" pitchFamily="2" charset="-78"/>
              </a:rPr>
              <a:t>دستورالعمل</a:t>
            </a:r>
            <a:r>
              <a:rPr lang="en-US" sz="1400" dirty="0">
                <a:cs typeface="B Nazanin" panose="00000400000000000000" pitchFamily="2" charset="-78"/>
              </a:rPr>
              <a:t> و </a:t>
            </a:r>
            <a:r>
              <a:rPr lang="en-US" sz="1400" dirty="0" err="1">
                <a:cs typeface="B Nazanin" panose="00000400000000000000" pitchFamily="2" charset="-78"/>
              </a:rPr>
              <a:t>داده</a:t>
            </a:r>
            <a:r>
              <a:rPr lang="en-US" sz="1400" dirty="0">
                <a:cs typeface="B Nazanin" panose="00000400000000000000" pitchFamily="2" charset="-78"/>
              </a:rPr>
              <a:t> </a:t>
            </a:r>
            <a:r>
              <a:rPr lang="en-US" sz="1400" dirty="0" err="1">
                <a:cs typeface="B Nazanin" panose="00000400000000000000" pitchFamily="2" charset="-78"/>
              </a:rPr>
              <a:t>خوانده</a:t>
            </a:r>
            <a:r>
              <a:rPr lang="en-US" sz="1400" dirty="0">
                <a:cs typeface="B Nazanin" panose="00000400000000000000" pitchFamily="2" charset="-78"/>
              </a:rPr>
              <a:t> </a:t>
            </a:r>
            <a:r>
              <a:rPr lang="en-US" sz="1400" dirty="0" err="1">
                <a:cs typeface="B Nazanin" panose="00000400000000000000" pitchFamily="2" charset="-78"/>
              </a:rPr>
              <a:t>شده</a:t>
            </a:r>
            <a:r>
              <a:rPr lang="en-US" sz="1400" dirty="0">
                <a:cs typeface="B Nazanin" panose="00000400000000000000" pitchFamily="2" charset="-78"/>
              </a:rPr>
              <a:t> </a:t>
            </a:r>
            <a:r>
              <a:rPr lang="en-US" sz="1400" dirty="0" err="1">
                <a:cs typeface="B Nazanin" panose="00000400000000000000" pitchFamily="2" charset="-78"/>
              </a:rPr>
              <a:t>است</a:t>
            </a:r>
            <a:endParaRPr lang="en-US" sz="1400" dirty="0">
              <a:cs typeface="B Nazanin" panose="00000400000000000000" pitchFamily="2" charset="-78"/>
            </a:endParaRPr>
          </a:p>
          <a:p>
            <a:pPr algn="r" rtl="1"/>
            <a:r>
              <a:rPr lang="en-US" sz="1400" dirty="0" err="1">
                <a:cs typeface="B Nazanin" panose="00000400000000000000" pitchFamily="2" charset="-78"/>
              </a:rPr>
              <a:t>در</a:t>
            </a:r>
            <a:r>
              <a:rPr lang="en-US" sz="1400" dirty="0">
                <a:cs typeface="B Nazanin" panose="00000400000000000000" pitchFamily="2" charset="-78"/>
              </a:rPr>
              <a:t> </a:t>
            </a:r>
            <a:r>
              <a:rPr lang="en-US" sz="1400" dirty="0" err="1">
                <a:cs typeface="B Nazanin" panose="00000400000000000000" pitchFamily="2" charset="-78"/>
              </a:rPr>
              <a:t>یک</a:t>
            </a:r>
            <a:r>
              <a:rPr lang="en-US" sz="1400" dirty="0">
                <a:cs typeface="B Nazanin" panose="00000400000000000000" pitchFamily="2" charset="-78"/>
              </a:rPr>
              <a:t> </a:t>
            </a:r>
            <a:r>
              <a:rPr lang="en-US" sz="1400" dirty="0" err="1">
                <a:cs typeface="B Nazanin" panose="00000400000000000000" pitchFamily="2" charset="-78"/>
              </a:rPr>
              <a:t>چرخه</a:t>
            </a:r>
            <a:r>
              <a:rPr lang="en-US" sz="1400" dirty="0">
                <a:cs typeface="B Nazanin" panose="00000400000000000000" pitchFamily="2" charset="-78"/>
              </a:rPr>
              <a:t> </a:t>
            </a:r>
            <a:r>
              <a:rPr lang="en-US" sz="1400" dirty="0" err="1">
                <a:cs typeface="B Nazanin" panose="00000400000000000000" pitchFamily="2" charset="-78"/>
              </a:rPr>
              <a:t>ساعت</a:t>
            </a:r>
            <a:r>
              <a:rPr lang="en-US" sz="1400" dirty="0">
                <a:cs typeface="B Nazanin" panose="00000400000000000000" pitchFamily="2" charset="-78"/>
              </a:rPr>
              <a:t> </a:t>
            </a:r>
            <a:r>
              <a:rPr lang="en-US" sz="1400" dirty="0" err="1">
                <a:cs typeface="B Nazanin" panose="00000400000000000000" pitchFamily="2" charset="-78"/>
              </a:rPr>
              <a:t>رخ</a:t>
            </a:r>
            <a:r>
              <a:rPr lang="en-US" sz="1400" dirty="0">
                <a:cs typeface="B Nazanin" panose="00000400000000000000" pitchFamily="2" charset="-78"/>
              </a:rPr>
              <a:t> </a:t>
            </a:r>
            <a:r>
              <a:rPr lang="en-US" sz="1400" dirty="0" err="1">
                <a:cs typeface="B Nazanin" panose="00000400000000000000" pitchFamily="2" charset="-78"/>
              </a:rPr>
              <a:t>می</a:t>
            </a:r>
            <a:r>
              <a:rPr lang="en-US" sz="1400" dirty="0">
                <a:cs typeface="B Nazanin" panose="00000400000000000000" pitchFamily="2" charset="-78"/>
              </a:rPr>
              <a:t> </a:t>
            </a:r>
            <a:r>
              <a:rPr lang="en-US" sz="1400" dirty="0" err="1">
                <a:cs typeface="B Nazanin" panose="00000400000000000000" pitchFamily="2" charset="-78"/>
              </a:rPr>
              <a:t>دهد</a:t>
            </a:r>
            <a:endParaRPr lang="en-US" sz="1400" dirty="0">
              <a:cs typeface="B Nazanin" panose="00000400000000000000" pitchFamily="2" charset="-78"/>
            </a:endParaRPr>
          </a:p>
        </p:txBody>
      </p:sp>
    </p:spTree>
    <p:extLst>
      <p:ext uri="{BB962C8B-B14F-4D97-AF65-F5344CB8AC3E}">
        <p14:creationId xmlns:p14="http://schemas.microsoft.com/office/powerpoint/2010/main" val="2794675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0269C-5307-30D0-75AB-7E12FB4822EB}"/>
              </a:ext>
            </a:extLst>
          </p:cNvPr>
          <p:cNvPicPr>
            <a:picLocks noChangeAspect="1"/>
          </p:cNvPicPr>
          <p:nvPr/>
        </p:nvPicPr>
        <p:blipFill>
          <a:blip r:embed="rId3"/>
          <a:stretch>
            <a:fillRect/>
          </a:stretch>
        </p:blipFill>
        <p:spPr>
          <a:xfrm>
            <a:off x="-3002" y="1230439"/>
            <a:ext cx="9147002" cy="4666508"/>
          </a:xfrm>
          <a:prstGeom prst="rect">
            <a:avLst/>
          </a:prstGeom>
        </p:spPr>
      </p:pic>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954107"/>
          </a:xfrm>
          <a:prstGeom prst="rect">
            <a:avLst/>
          </a:prstGeom>
          <a:noFill/>
        </p:spPr>
        <p:txBody>
          <a:bodyPr wrap="square">
            <a:spAutoFit/>
          </a:bodyPr>
          <a:lstStyle/>
          <a:p>
            <a:pPr algn="ctr"/>
            <a:r>
              <a:rPr lang="en-US" sz="2800" b="0" i="0" u="none" strike="noStrike" baseline="0" dirty="0">
                <a:solidFill>
                  <a:srgbClr val="000000"/>
                </a:solidFill>
                <a:latin typeface="Impact" panose="020B0806030902050204" pitchFamily="34" charset="0"/>
                <a:cs typeface="B Nazanin" panose="00000400000000000000" pitchFamily="2" charset="-78"/>
              </a:rPr>
              <a:t>ADDING BRANCH CAPABILITY AND ANOTHER MULTIPLEXOR </a:t>
            </a:r>
            <a:endParaRPr lang="en-US" sz="2800" dirty="0">
              <a:cs typeface="B Nazanin" panose="00000400000000000000" pitchFamily="2" charset="-78"/>
            </a:endParaRPr>
          </a:p>
        </p:txBody>
      </p:sp>
      <p:sp>
        <p:nvSpPr>
          <p:cNvPr id="11" name="TextBox 10">
            <a:extLst>
              <a:ext uri="{FF2B5EF4-FFF2-40B4-BE49-F238E27FC236}">
                <a16:creationId xmlns:a16="http://schemas.microsoft.com/office/drawing/2014/main" id="{4FCC6A3F-68E4-24C3-F05F-6744F2EF892C}"/>
              </a:ext>
            </a:extLst>
          </p:cNvPr>
          <p:cNvSpPr txBox="1"/>
          <p:nvPr/>
        </p:nvSpPr>
        <p:spPr>
          <a:xfrm>
            <a:off x="2284499" y="5896947"/>
            <a:ext cx="4572000" cy="954107"/>
          </a:xfrm>
          <a:prstGeom prst="rect">
            <a:avLst/>
          </a:prstGeom>
          <a:noFill/>
        </p:spPr>
        <p:txBody>
          <a:bodyPr wrap="square">
            <a:spAutoFit/>
          </a:bodyPr>
          <a:lstStyle/>
          <a:p>
            <a:pPr algn="r" rtl="1"/>
            <a:r>
              <a:rPr lang="en-US" sz="1400">
                <a:cs typeface="B Nazanin" panose="00000400000000000000" pitchFamily="2" charset="-78"/>
              </a:rPr>
              <a:t>نکته مهم: در پیاده سازی تک چرخه داده ها را نمی توان ذخیره کرد</a:t>
            </a:r>
          </a:p>
          <a:p>
            <a:pPr algn="r" rtl="1"/>
            <a:r>
              <a:rPr lang="en-US" sz="1400">
                <a:cs typeface="B Nazanin" panose="00000400000000000000" pitchFamily="2" charset="-78"/>
              </a:rPr>
              <a:t>در طول یک دستورالعمل - فقط از طریق منطق ترکیبی حرکت می کند</a:t>
            </a:r>
          </a:p>
          <a:p>
            <a:pPr algn="r" rtl="1"/>
            <a:r>
              <a:rPr lang="en-US" sz="1400">
                <a:cs typeface="B Nazanin" panose="00000400000000000000" pitchFamily="2" charset="-78"/>
              </a:rPr>
              <a:t>سوال: آیا سیگنال MemRead واقعا مورد نیاز است؟! به RegWrite فکر کنید…!</a:t>
            </a:r>
            <a:endParaRPr lang="en-US" sz="1400" dirty="0">
              <a:cs typeface="B Nazanin" panose="00000400000000000000" pitchFamily="2" charset="-78"/>
            </a:endParaRPr>
          </a:p>
        </p:txBody>
      </p:sp>
      <p:sp>
        <p:nvSpPr>
          <p:cNvPr id="13" name="TextBox 12">
            <a:extLst>
              <a:ext uri="{FF2B5EF4-FFF2-40B4-BE49-F238E27FC236}">
                <a16:creationId xmlns:a16="http://schemas.microsoft.com/office/drawing/2014/main" id="{B2FECD82-FAC5-3410-8085-BEF620998745}"/>
              </a:ext>
            </a:extLst>
          </p:cNvPr>
          <p:cNvSpPr txBox="1"/>
          <p:nvPr/>
        </p:nvSpPr>
        <p:spPr>
          <a:xfrm>
            <a:off x="6941974" y="2154026"/>
            <a:ext cx="2286000" cy="646331"/>
          </a:xfrm>
          <a:prstGeom prst="rect">
            <a:avLst/>
          </a:prstGeom>
          <a:noFill/>
        </p:spPr>
        <p:txBody>
          <a:bodyPr wrap="square">
            <a:spAutoFit/>
          </a:bodyPr>
          <a:lstStyle/>
          <a:p>
            <a:pPr algn="r" rtl="1"/>
            <a:r>
              <a:rPr lang="en-US" sz="1200" dirty="0" err="1">
                <a:cs typeface="B Nazanin" panose="00000400000000000000" pitchFamily="2" charset="-78"/>
              </a:rPr>
              <a:t>جمع</a:t>
            </a:r>
            <a:r>
              <a:rPr lang="en-US" sz="1200" dirty="0">
                <a:cs typeface="B Nazanin" panose="00000400000000000000" pitchFamily="2" charset="-78"/>
              </a:rPr>
              <a:t> </a:t>
            </a:r>
            <a:r>
              <a:rPr lang="en-US" sz="1200" dirty="0" err="1">
                <a:cs typeface="B Nazanin" panose="00000400000000000000" pitchFamily="2" charset="-78"/>
              </a:rPr>
              <a:t>کننده</a:t>
            </a:r>
            <a:r>
              <a:rPr lang="en-US" sz="1200" dirty="0">
                <a:cs typeface="B Nazanin" panose="00000400000000000000" pitchFamily="2" charset="-78"/>
              </a:rPr>
              <a:t> </a:t>
            </a:r>
            <a:r>
              <a:rPr lang="en-US" sz="1200" dirty="0" err="1">
                <a:cs typeface="B Nazanin" panose="00000400000000000000" pitchFamily="2" charset="-78"/>
              </a:rPr>
              <a:t>اضافی</a:t>
            </a:r>
            <a:r>
              <a:rPr lang="en-US" sz="1200" dirty="0">
                <a:cs typeface="B Nazanin" panose="00000400000000000000" pitchFamily="2" charset="-78"/>
              </a:rPr>
              <a:t> </a:t>
            </a:r>
            <a:r>
              <a:rPr lang="en-US" sz="1200" dirty="0" err="1">
                <a:cs typeface="B Nazanin" panose="00000400000000000000" pitchFamily="2" charset="-78"/>
              </a:rPr>
              <a:t>به</a:t>
            </a:r>
            <a:r>
              <a:rPr lang="en-US" sz="1200" dirty="0">
                <a:cs typeface="B Nazanin" panose="00000400000000000000" pitchFamily="2" charset="-78"/>
              </a:rPr>
              <a:t> </a:t>
            </a:r>
            <a:r>
              <a:rPr lang="en-US" sz="1200" dirty="0" err="1">
                <a:cs typeface="B Nazanin" panose="00000400000000000000" pitchFamily="2" charset="-78"/>
              </a:rPr>
              <a:t>عنوان</a:t>
            </a:r>
            <a:r>
              <a:rPr lang="en-US" sz="1200" dirty="0">
                <a:cs typeface="B Nazanin" panose="00000400000000000000" pitchFamily="2" charset="-78"/>
              </a:rPr>
              <a:t> </a:t>
            </a:r>
            <a:r>
              <a:rPr lang="en-US" sz="1200" dirty="0" err="1">
                <a:cs typeface="B Nazanin" panose="00000400000000000000" pitchFamily="2" charset="-78"/>
              </a:rPr>
              <a:t>هر</a:t>
            </a:r>
            <a:r>
              <a:rPr lang="en-US" sz="1200" dirty="0">
                <a:cs typeface="B Nazanin" panose="00000400000000000000" pitchFamily="2" charset="-78"/>
              </a:rPr>
              <a:t> </a:t>
            </a:r>
            <a:r>
              <a:rPr lang="en-US" sz="1200" dirty="0" err="1">
                <a:cs typeface="B Nazanin" panose="00000400000000000000" pitchFamily="2" charset="-78"/>
              </a:rPr>
              <a:t>دو</a:t>
            </a:r>
            <a:r>
              <a:rPr lang="en-US" sz="1200" dirty="0">
                <a:cs typeface="B Nazanin" panose="00000400000000000000" pitchFamily="2" charset="-78"/>
              </a:rPr>
              <a:t> </a:t>
            </a:r>
            <a:r>
              <a:rPr lang="en-US" sz="1200" dirty="0" err="1">
                <a:cs typeface="B Nazanin" panose="00000400000000000000" pitchFamily="2" charset="-78"/>
              </a:rPr>
              <a:t>مورد</a:t>
            </a:r>
            <a:r>
              <a:rPr lang="en-US" sz="1200" dirty="0">
                <a:cs typeface="B Nazanin" panose="00000400000000000000" pitchFamily="2" charset="-78"/>
              </a:rPr>
              <a:t> </a:t>
            </a:r>
            <a:r>
              <a:rPr lang="en-US" sz="1200" dirty="0" err="1">
                <a:cs typeface="B Nazanin" panose="00000400000000000000" pitchFamily="2" charset="-78"/>
              </a:rPr>
              <a:t>نیاز</a:t>
            </a:r>
            <a:r>
              <a:rPr lang="en-US" sz="1200" dirty="0">
                <a:cs typeface="B Nazanin" panose="00000400000000000000" pitchFamily="2" charset="-78"/>
              </a:rPr>
              <a:t> </a:t>
            </a:r>
            <a:r>
              <a:rPr lang="en-US" sz="1200" dirty="0" err="1">
                <a:cs typeface="B Nazanin" panose="00000400000000000000" pitchFamily="2" charset="-78"/>
              </a:rPr>
              <a:t>است</a:t>
            </a:r>
            <a:endParaRPr lang="en-US" sz="1200" dirty="0">
              <a:cs typeface="B Nazanin" panose="00000400000000000000" pitchFamily="2" charset="-78"/>
            </a:endParaRPr>
          </a:p>
          <a:p>
            <a:pPr algn="r" rtl="1"/>
            <a:r>
              <a:rPr lang="en-US" sz="1200" dirty="0" err="1">
                <a:cs typeface="B Nazanin" panose="00000400000000000000" pitchFamily="2" charset="-78"/>
              </a:rPr>
              <a:t>جمع</a:t>
            </a:r>
            <a:r>
              <a:rPr lang="en-US" sz="1200" dirty="0">
                <a:cs typeface="B Nazanin" panose="00000400000000000000" pitchFamily="2" charset="-78"/>
              </a:rPr>
              <a:t> </a:t>
            </a:r>
            <a:r>
              <a:rPr lang="en-US" sz="1200" dirty="0" err="1">
                <a:cs typeface="B Nazanin" panose="00000400000000000000" pitchFamily="2" charset="-78"/>
              </a:rPr>
              <a:t>کننده</a:t>
            </a:r>
            <a:r>
              <a:rPr lang="en-US" sz="1200" dirty="0">
                <a:cs typeface="B Nazanin" panose="00000400000000000000" pitchFamily="2" charset="-78"/>
              </a:rPr>
              <a:t> </a:t>
            </a:r>
            <a:r>
              <a:rPr lang="en-US" sz="1200" dirty="0" err="1">
                <a:cs typeface="B Nazanin" panose="00000400000000000000" pitchFamily="2" charset="-78"/>
              </a:rPr>
              <a:t>ها</a:t>
            </a:r>
            <a:r>
              <a:rPr lang="en-US" sz="1200" dirty="0">
                <a:cs typeface="B Nazanin" panose="00000400000000000000" pitchFamily="2" charset="-78"/>
              </a:rPr>
              <a:t> </a:t>
            </a:r>
            <a:r>
              <a:rPr lang="en-US" sz="1200" dirty="0" err="1">
                <a:cs typeface="B Nazanin" panose="00000400000000000000" pitchFamily="2" charset="-78"/>
              </a:rPr>
              <a:t>در</a:t>
            </a:r>
            <a:r>
              <a:rPr lang="en-US" sz="1200" dirty="0">
                <a:cs typeface="B Nazanin" panose="00000400000000000000" pitchFamily="2" charset="-78"/>
              </a:rPr>
              <a:t> </a:t>
            </a:r>
            <a:r>
              <a:rPr lang="en-US" sz="1200" dirty="0" err="1">
                <a:cs typeface="B Nazanin" panose="00000400000000000000" pitchFamily="2" charset="-78"/>
              </a:rPr>
              <a:t>هر</a:t>
            </a:r>
            <a:r>
              <a:rPr lang="en-US" sz="1200" dirty="0">
                <a:cs typeface="B Nazanin" panose="00000400000000000000" pitchFamily="2" charset="-78"/>
              </a:rPr>
              <a:t> </a:t>
            </a:r>
            <a:r>
              <a:rPr lang="en-US" sz="1200" dirty="0" err="1">
                <a:cs typeface="B Nazanin" panose="00000400000000000000" pitchFamily="2" charset="-78"/>
              </a:rPr>
              <a:t>چرخه</a:t>
            </a:r>
            <a:r>
              <a:rPr lang="en-US" sz="1200" dirty="0">
                <a:cs typeface="B Nazanin" panose="00000400000000000000" pitchFamily="2" charset="-78"/>
              </a:rPr>
              <a:t> </a:t>
            </a:r>
            <a:r>
              <a:rPr lang="en-US" sz="1200" dirty="0" err="1">
                <a:cs typeface="B Nazanin" panose="00000400000000000000" pitchFamily="2" charset="-78"/>
              </a:rPr>
              <a:t>عمل</a:t>
            </a:r>
            <a:r>
              <a:rPr lang="en-US" sz="1200" dirty="0">
                <a:cs typeface="B Nazanin" panose="00000400000000000000" pitchFamily="2" charset="-78"/>
              </a:rPr>
              <a:t> </a:t>
            </a:r>
            <a:r>
              <a:rPr lang="en-US" sz="1200" dirty="0" err="1">
                <a:cs typeface="B Nazanin" panose="00000400000000000000" pitchFamily="2" charset="-78"/>
              </a:rPr>
              <a:t>می</a:t>
            </a:r>
            <a:r>
              <a:rPr lang="en-US" sz="1200" dirty="0">
                <a:cs typeface="B Nazanin" panose="00000400000000000000" pitchFamily="2" charset="-78"/>
              </a:rPr>
              <a:t> </a:t>
            </a:r>
            <a:r>
              <a:rPr lang="en-US" sz="1200" dirty="0" err="1">
                <a:cs typeface="B Nazanin" panose="00000400000000000000" pitchFamily="2" charset="-78"/>
              </a:rPr>
              <a:t>کنند</a:t>
            </a:r>
            <a:endParaRPr lang="en-US" sz="1200" dirty="0">
              <a:cs typeface="B Nazanin" panose="00000400000000000000" pitchFamily="2" charset="-78"/>
            </a:endParaRPr>
          </a:p>
        </p:txBody>
      </p:sp>
    </p:spTree>
    <p:extLst>
      <p:ext uri="{BB962C8B-B14F-4D97-AF65-F5344CB8AC3E}">
        <p14:creationId xmlns:p14="http://schemas.microsoft.com/office/powerpoint/2010/main" val="239043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ADD</a:t>
            </a:r>
            <a:endParaRPr lang="en-US" sz="4000" dirty="0"/>
          </a:p>
        </p:txBody>
      </p:sp>
      <p:pic>
        <p:nvPicPr>
          <p:cNvPr id="6" name="Picture 5">
            <a:extLst>
              <a:ext uri="{FF2B5EF4-FFF2-40B4-BE49-F238E27FC236}">
                <a16:creationId xmlns:a16="http://schemas.microsoft.com/office/drawing/2014/main" id="{3F7F733C-8764-2CDF-933C-A7BEF8A4EC5C}"/>
              </a:ext>
            </a:extLst>
          </p:cNvPr>
          <p:cNvPicPr>
            <a:picLocks noChangeAspect="1"/>
          </p:cNvPicPr>
          <p:nvPr/>
        </p:nvPicPr>
        <p:blipFill>
          <a:blip r:embed="rId3"/>
          <a:stretch>
            <a:fillRect/>
          </a:stretch>
        </p:blipFill>
        <p:spPr>
          <a:xfrm>
            <a:off x="0" y="1340064"/>
            <a:ext cx="9143999" cy="4930107"/>
          </a:xfrm>
          <a:prstGeom prst="rect">
            <a:avLst/>
          </a:prstGeom>
        </p:spPr>
      </p:pic>
    </p:spTree>
    <p:extLst>
      <p:ext uri="{BB962C8B-B14F-4D97-AF65-F5344CB8AC3E}">
        <p14:creationId xmlns:p14="http://schemas.microsoft.com/office/powerpoint/2010/main" val="2797611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LW</a:t>
            </a:r>
            <a:endParaRPr lang="en-US" sz="4000" dirty="0"/>
          </a:p>
        </p:txBody>
      </p:sp>
      <p:pic>
        <p:nvPicPr>
          <p:cNvPr id="3" name="Picture 2">
            <a:extLst>
              <a:ext uri="{FF2B5EF4-FFF2-40B4-BE49-F238E27FC236}">
                <a16:creationId xmlns:a16="http://schemas.microsoft.com/office/drawing/2014/main" id="{062C561C-F2DA-BBDB-3699-C32F843C834B}"/>
              </a:ext>
            </a:extLst>
          </p:cNvPr>
          <p:cNvPicPr>
            <a:picLocks noChangeAspect="1"/>
          </p:cNvPicPr>
          <p:nvPr/>
        </p:nvPicPr>
        <p:blipFill>
          <a:blip r:embed="rId3"/>
          <a:stretch>
            <a:fillRect/>
          </a:stretch>
        </p:blipFill>
        <p:spPr>
          <a:xfrm>
            <a:off x="0" y="1066595"/>
            <a:ext cx="9143999" cy="5007634"/>
          </a:xfrm>
          <a:prstGeom prst="rect">
            <a:avLst/>
          </a:prstGeom>
        </p:spPr>
      </p:pic>
    </p:spTree>
    <p:extLst>
      <p:ext uri="{BB962C8B-B14F-4D97-AF65-F5344CB8AC3E}">
        <p14:creationId xmlns:p14="http://schemas.microsoft.com/office/powerpoint/2010/main" val="45602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452431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We're ready to look at an implementation of the MIPS Simplified to contain only:</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memory-reference instructions: </a:t>
            </a:r>
            <a:r>
              <a:rPr lang="en-US" sz="1800" b="0" i="0" u="none" strike="noStrike" baseline="0" dirty="0" err="1">
                <a:solidFill>
                  <a:srgbClr val="585858"/>
                </a:solidFill>
                <a:latin typeface="Courier New" panose="02070309020205020404" pitchFamily="49" charset="0"/>
                <a:cs typeface="B Nazanin" panose="00000400000000000000" pitchFamily="2" charset="-78"/>
              </a:rPr>
              <a:t>lw</a:t>
            </a:r>
            <a:r>
              <a:rPr lang="en-US" sz="1800" b="0" i="0" u="none" strike="noStrike" baseline="0" dirty="0">
                <a:solidFill>
                  <a:srgbClr val="585858"/>
                </a:solidFill>
                <a:latin typeface="Courier New" panose="02070309020205020404" pitchFamily="49"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sw</a:t>
            </a:r>
            <a:endParaRPr lang="en-US" sz="1800" b="0" i="0" u="none" strike="noStrike" baseline="0" dirty="0">
              <a:solidFill>
                <a:srgbClr val="585858"/>
              </a:solidFill>
              <a:latin typeface="Courier New" panose="02070309020205020404" pitchFamily="49" charset="0"/>
              <a:cs typeface="B Nazanin" panose="00000400000000000000" pitchFamily="2" charset="-78"/>
            </a:endParaRP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arithmetic-logical instructions: </a:t>
            </a:r>
            <a:r>
              <a:rPr lang="en-US" sz="1800" b="0" i="0" u="none" strike="noStrike" baseline="0" dirty="0">
                <a:solidFill>
                  <a:srgbClr val="585858"/>
                </a:solidFill>
                <a:latin typeface="Courier New" panose="02070309020205020404" pitchFamily="49" charset="0"/>
                <a:cs typeface="B Nazanin" panose="00000400000000000000" pitchFamily="2" charset="-78"/>
              </a:rPr>
              <a:t>add, sub, and, or, </a:t>
            </a:r>
            <a:r>
              <a:rPr lang="en-US" sz="1800" b="0" i="0" u="none" strike="noStrike" baseline="0" dirty="0" err="1">
                <a:solidFill>
                  <a:srgbClr val="585858"/>
                </a:solidFill>
                <a:latin typeface="Courier New" panose="02070309020205020404" pitchFamily="49" charset="0"/>
                <a:cs typeface="B Nazanin" panose="00000400000000000000" pitchFamily="2" charset="-78"/>
              </a:rPr>
              <a:t>slt</a:t>
            </a:r>
            <a:endParaRPr lang="en-US" sz="1800" b="0" i="0" u="none" strike="noStrike" baseline="0" dirty="0">
              <a:solidFill>
                <a:srgbClr val="585858"/>
              </a:solidFill>
              <a:latin typeface="Courier New" panose="02070309020205020404" pitchFamily="49" charset="0"/>
              <a:cs typeface="B Nazanin" panose="00000400000000000000" pitchFamily="2" charset="-78"/>
            </a:endParaRP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control flow instructions: </a:t>
            </a:r>
            <a:r>
              <a:rPr lang="en-US" sz="1800" b="0" i="0" u="none" strike="noStrike" baseline="0" dirty="0" err="1">
                <a:solidFill>
                  <a:srgbClr val="585858"/>
                </a:solidFill>
                <a:latin typeface="Courier New" panose="02070309020205020404" pitchFamily="49" charset="0"/>
                <a:cs typeface="B Nazanin" panose="00000400000000000000" pitchFamily="2" charset="-78"/>
              </a:rPr>
              <a:t>beq</a:t>
            </a:r>
            <a:r>
              <a:rPr lang="en-US" sz="1800" b="0" i="0" u="none" strike="noStrike" baseline="0" dirty="0">
                <a:solidFill>
                  <a:srgbClr val="585858"/>
                </a:solidFill>
                <a:latin typeface="Courier New" panose="02070309020205020404" pitchFamily="49" charset="0"/>
                <a:cs typeface="B Nazanin" panose="00000400000000000000" pitchFamily="2" charset="-78"/>
              </a:rPr>
              <a:t>, j</a:t>
            </a:r>
          </a:p>
          <a:p>
            <a:r>
              <a:rPr lang="en-US" sz="1800" b="0" i="0" u="none" strike="noStrike" baseline="0" dirty="0">
                <a:solidFill>
                  <a:srgbClr val="000000"/>
                </a:solidFill>
                <a:latin typeface="Arial" panose="020B0604020202020204" pitchFamily="34" charset="0"/>
                <a:cs typeface="B Nazanin" panose="00000400000000000000" pitchFamily="2" charset="-78"/>
              </a:rPr>
              <a:t>•Generic Implementation:</a:t>
            </a:r>
          </a:p>
          <a:p>
            <a:r>
              <a:rPr lang="en-US" sz="1800" b="0" i="0" u="none" strike="noStrike" baseline="0" dirty="0">
                <a:solidFill>
                  <a:srgbClr val="2A1A00"/>
                </a:solidFill>
                <a:latin typeface="Gill Sans MT" panose="020B0502020104020203" pitchFamily="34" charset="0"/>
                <a:cs typeface="B Nazanin" panose="00000400000000000000" pitchFamily="2" charset="-78"/>
              </a:rPr>
              <a:t>–use the program counter (PC) to supply instruction address</a:t>
            </a:r>
          </a:p>
          <a:p>
            <a:r>
              <a:rPr lang="en-US" sz="1800" b="0" i="0" u="none" strike="noStrike" baseline="0" dirty="0">
                <a:solidFill>
                  <a:srgbClr val="2A1A00"/>
                </a:solidFill>
                <a:latin typeface="Gill Sans MT" panose="020B0502020104020203" pitchFamily="34" charset="0"/>
                <a:cs typeface="B Nazanin" panose="00000400000000000000" pitchFamily="2" charset="-78"/>
              </a:rPr>
              <a:t>–get the instruction from memory</a:t>
            </a:r>
          </a:p>
          <a:p>
            <a:r>
              <a:rPr lang="en-US" sz="1800" b="0" i="0" u="none" strike="noStrike" baseline="0" dirty="0">
                <a:solidFill>
                  <a:srgbClr val="2A1A00"/>
                </a:solidFill>
                <a:latin typeface="Gill Sans MT" panose="020B0502020104020203" pitchFamily="34" charset="0"/>
                <a:cs typeface="B Nazanin" panose="00000400000000000000" pitchFamily="2" charset="-78"/>
              </a:rPr>
              <a:t>–read registers</a:t>
            </a:r>
          </a:p>
          <a:p>
            <a:r>
              <a:rPr lang="en-US" sz="1800" b="0" i="0" u="none" strike="noStrike" baseline="0" dirty="0">
                <a:solidFill>
                  <a:srgbClr val="2A1A00"/>
                </a:solidFill>
                <a:latin typeface="Gill Sans MT" panose="020B0502020104020203" pitchFamily="34" charset="0"/>
                <a:cs typeface="B Nazanin" panose="00000400000000000000" pitchFamily="2" charset="-78"/>
              </a:rPr>
              <a:t>–use the instruction to decide exactly what to do</a:t>
            </a:r>
          </a:p>
          <a:p>
            <a:r>
              <a:rPr lang="en-US" sz="1800" b="0" i="0" u="none" strike="noStrike" baseline="0" dirty="0">
                <a:solidFill>
                  <a:srgbClr val="000000"/>
                </a:solidFill>
                <a:latin typeface="Arial" panose="020B0604020202020204" pitchFamily="34" charset="0"/>
                <a:cs typeface="B Nazanin" panose="00000400000000000000" pitchFamily="2" charset="-78"/>
              </a:rPr>
              <a:t>•</a:t>
            </a:r>
            <a:r>
              <a:rPr lang="en-US" sz="1800" b="0" i="0" u="none" strike="noStrike" baseline="0" dirty="0">
                <a:solidFill>
                  <a:srgbClr val="000000"/>
                </a:solidFill>
                <a:latin typeface="Gill Sans MT" panose="020B0502020104020203" pitchFamily="34" charset="0"/>
                <a:cs typeface="B Nazanin" panose="00000400000000000000" pitchFamily="2" charset="-78"/>
              </a:rPr>
              <a:t>All instructions use the ALU after reading the </a:t>
            </a:r>
            <a:r>
              <a:rPr lang="en-US" sz="1800" b="0" i="0" u="none" strike="noStrike" baseline="0" dirty="0" err="1">
                <a:solidFill>
                  <a:srgbClr val="000000"/>
                </a:solidFill>
                <a:latin typeface="Gill Sans MT" panose="020B0502020104020203" pitchFamily="34" charset="0"/>
                <a:cs typeface="B Nazanin" panose="00000400000000000000" pitchFamily="2" charset="-78"/>
              </a:rPr>
              <a:t>registersWhy</a:t>
            </a:r>
            <a:r>
              <a:rPr lang="en-US" sz="1800" b="0" i="0" u="none" strike="noStrike" baseline="0" dirty="0">
                <a:solidFill>
                  <a:srgbClr val="000000"/>
                </a:solidFill>
                <a:latin typeface="Gill Sans MT" panose="020B0502020104020203" pitchFamily="34" charset="0"/>
                <a:cs typeface="B Nazanin" panose="00000400000000000000" pitchFamily="2" charset="-78"/>
              </a:rPr>
              <a:t>? memory-reference? arithmetic? control flow?</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963472"/>
            <a:ext cx="4446036" cy="3970318"/>
          </a:xfrm>
          <a:prstGeom prst="rect">
            <a:avLst/>
          </a:prstGeom>
          <a:noFill/>
        </p:spPr>
        <p:txBody>
          <a:bodyPr wrap="square" rtlCol="0">
            <a:spAutoFit/>
          </a:bodyPr>
          <a:lstStyle/>
          <a:p>
            <a:pPr algn="r" rtl="1"/>
            <a:r>
              <a:rPr lang="fa-IR" dirty="0">
                <a:cs typeface="B Nazanin" panose="00000400000000000000" pitchFamily="2" charset="-78"/>
              </a:rPr>
              <a:t>•ما آماده‌ایم تا اجرای </a:t>
            </a:r>
            <a:r>
              <a:rPr lang="en-US" dirty="0">
                <a:cs typeface="B Nazanin" panose="00000400000000000000" pitchFamily="2" charset="-78"/>
              </a:rPr>
              <a:t>MIPS Simplified </a:t>
            </a:r>
            <a:r>
              <a:rPr lang="fa-IR" dirty="0">
                <a:cs typeface="B Nazanin" panose="00000400000000000000" pitchFamily="2" charset="-78"/>
              </a:rPr>
              <a:t>را بررسی کنیم که فقط شامل موارد زیر باشد:</a:t>
            </a:r>
          </a:p>
          <a:p>
            <a:pPr algn="r" rtl="1"/>
            <a:r>
              <a:rPr lang="fa-IR" dirty="0">
                <a:cs typeface="B Nazanin" panose="00000400000000000000" pitchFamily="2" charset="-78"/>
              </a:rPr>
              <a:t>-دستورالعمل های مرجع حافظه: </a:t>
            </a:r>
            <a:r>
              <a:rPr lang="en-US" dirty="0" err="1">
                <a:cs typeface="B Nazanin" panose="00000400000000000000" pitchFamily="2" charset="-78"/>
              </a:rPr>
              <a:t>lw</a:t>
            </a:r>
            <a:r>
              <a:rPr lang="en-US" dirty="0">
                <a:cs typeface="B Nazanin" panose="00000400000000000000" pitchFamily="2" charset="-78"/>
              </a:rPr>
              <a:t>, </a:t>
            </a:r>
            <a:r>
              <a:rPr lang="en-US" dirty="0" err="1">
                <a:cs typeface="B Nazanin" panose="00000400000000000000" pitchFamily="2" charset="-78"/>
              </a:rPr>
              <a:t>sw</a:t>
            </a:r>
            <a:endParaRPr lang="en-US" dirty="0">
              <a:cs typeface="B Nazanin" panose="00000400000000000000" pitchFamily="2" charset="-78"/>
            </a:endParaRPr>
          </a:p>
          <a:p>
            <a:pPr algn="r" rtl="1"/>
            <a:r>
              <a:rPr lang="en-US" dirty="0">
                <a:cs typeface="B Nazanin" panose="00000400000000000000" pitchFamily="2" charset="-78"/>
              </a:rPr>
              <a:t>-</a:t>
            </a:r>
            <a:r>
              <a:rPr lang="fa-IR" dirty="0">
                <a:cs typeface="B Nazanin" panose="00000400000000000000" pitchFamily="2" charset="-78"/>
              </a:rPr>
              <a:t>دستورالعمل های حسابی-منطقی: </a:t>
            </a:r>
            <a:r>
              <a:rPr lang="en-US" dirty="0">
                <a:cs typeface="B Nazanin" panose="00000400000000000000" pitchFamily="2" charset="-78"/>
              </a:rPr>
              <a:t>add، sub، </a:t>
            </a:r>
            <a:r>
              <a:rPr lang="fa-IR" dirty="0">
                <a:cs typeface="B Nazanin" panose="00000400000000000000" pitchFamily="2" charset="-78"/>
              </a:rPr>
              <a:t>و، یا، </a:t>
            </a:r>
            <a:r>
              <a:rPr lang="en-US" dirty="0" err="1">
                <a:cs typeface="B Nazanin" panose="00000400000000000000" pitchFamily="2" charset="-78"/>
              </a:rPr>
              <a:t>slt</a:t>
            </a:r>
            <a:endParaRPr lang="en-US" dirty="0">
              <a:cs typeface="B Nazanin" panose="00000400000000000000" pitchFamily="2" charset="-78"/>
            </a:endParaRPr>
          </a:p>
          <a:p>
            <a:pPr algn="r" rtl="1"/>
            <a:r>
              <a:rPr lang="en-US" dirty="0">
                <a:cs typeface="B Nazanin" panose="00000400000000000000" pitchFamily="2" charset="-78"/>
              </a:rPr>
              <a:t>-</a:t>
            </a:r>
            <a:r>
              <a:rPr lang="fa-IR" dirty="0">
                <a:cs typeface="B Nazanin" panose="00000400000000000000" pitchFamily="2" charset="-78"/>
              </a:rPr>
              <a:t>دستورالعمل های جریان کنترل: </a:t>
            </a:r>
            <a:r>
              <a:rPr lang="en-US" dirty="0" err="1">
                <a:cs typeface="B Nazanin" panose="00000400000000000000" pitchFamily="2" charset="-78"/>
              </a:rPr>
              <a:t>beq</a:t>
            </a:r>
            <a:r>
              <a:rPr lang="en-US" dirty="0">
                <a:cs typeface="B Nazanin" panose="00000400000000000000" pitchFamily="2" charset="-78"/>
              </a:rPr>
              <a:t>، j</a:t>
            </a:r>
          </a:p>
          <a:p>
            <a:pPr algn="r" rtl="1"/>
            <a:r>
              <a:rPr lang="en-US" dirty="0">
                <a:cs typeface="B Nazanin" panose="00000400000000000000" pitchFamily="2" charset="-78"/>
              </a:rPr>
              <a:t>•</a:t>
            </a:r>
            <a:r>
              <a:rPr lang="fa-IR" dirty="0">
                <a:cs typeface="B Nazanin" panose="00000400000000000000" pitchFamily="2" charset="-78"/>
              </a:rPr>
              <a:t>اجرای عمومی:</a:t>
            </a:r>
          </a:p>
          <a:p>
            <a:pPr algn="r" rtl="1"/>
            <a:r>
              <a:rPr lang="fa-IR" dirty="0">
                <a:cs typeface="B Nazanin" panose="00000400000000000000" pitchFamily="2" charset="-78"/>
              </a:rPr>
              <a:t>-از شمارنده برنامه (</a:t>
            </a:r>
            <a:r>
              <a:rPr lang="en-US" dirty="0">
                <a:cs typeface="B Nazanin" panose="00000400000000000000" pitchFamily="2" charset="-78"/>
              </a:rPr>
              <a:t>PC) </a:t>
            </a:r>
            <a:r>
              <a:rPr lang="fa-IR" dirty="0">
                <a:cs typeface="B Nazanin" panose="00000400000000000000" pitchFamily="2" charset="-78"/>
              </a:rPr>
              <a:t>برای ارائه آدرس دستورالعمل استفاده کنید</a:t>
            </a:r>
          </a:p>
          <a:p>
            <a:pPr algn="r" rtl="1"/>
            <a:r>
              <a:rPr lang="fa-IR" dirty="0">
                <a:cs typeface="B Nazanin" panose="00000400000000000000" pitchFamily="2" charset="-78"/>
              </a:rPr>
              <a:t>-دستورالعمل را از حافظه دریافت کنید</a:t>
            </a:r>
          </a:p>
          <a:p>
            <a:pPr algn="r" rtl="1"/>
            <a:r>
              <a:rPr lang="fa-IR" dirty="0">
                <a:cs typeface="B Nazanin" panose="00000400000000000000" pitchFamily="2" charset="-78"/>
              </a:rPr>
              <a:t>-خواندن رجیسترها</a:t>
            </a:r>
          </a:p>
          <a:p>
            <a:pPr algn="r" rtl="1"/>
            <a:r>
              <a:rPr lang="fa-IR" dirty="0">
                <a:cs typeface="B Nazanin" panose="00000400000000000000" pitchFamily="2" charset="-78"/>
              </a:rPr>
              <a:t>-از دستورالعمل استفاده کنید تا دقیقا تصمیم بگیرید که چه کاری انجام دهید</a:t>
            </a:r>
          </a:p>
          <a:p>
            <a:pPr algn="r" rtl="1"/>
            <a:r>
              <a:rPr lang="fa-IR" dirty="0">
                <a:cs typeface="B Nazanin" panose="00000400000000000000" pitchFamily="2" charset="-78"/>
              </a:rPr>
              <a:t>•همه دستورالعمل ها پس از خواندن ثبت ها از </a:t>
            </a:r>
            <a:r>
              <a:rPr lang="en-US" dirty="0">
                <a:cs typeface="B Nazanin" panose="00000400000000000000" pitchFamily="2" charset="-78"/>
              </a:rPr>
              <a:t>ALU </a:t>
            </a:r>
            <a:r>
              <a:rPr lang="fa-IR" dirty="0">
                <a:cs typeface="B Nazanin" panose="00000400000000000000" pitchFamily="2" charset="-78"/>
              </a:rPr>
              <a:t>استفاده می کنند چرا؟ حافظه مرجع؟ حسابی؟ کنترل جریان؟</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THE PROCESSOR: DATAPATH&amp; CONTROL </a:t>
            </a:r>
          </a:p>
          <a:p>
            <a:pPr algn="ctr" rtl="1"/>
            <a:r>
              <a:rPr lang="fa-IR" dirty="0">
                <a:cs typeface="B Nazanin" panose="00000400000000000000" pitchFamily="2" charset="-78"/>
              </a:rPr>
              <a:t>پردازنده: </a:t>
            </a:r>
            <a:r>
              <a:rPr lang="en-US" dirty="0">
                <a:cs typeface="B Nazanin" panose="00000400000000000000" pitchFamily="2" charset="-78"/>
              </a:rPr>
              <a:t>DATAPATH &amp; CONTROL</a:t>
            </a:r>
          </a:p>
        </p:txBody>
      </p:sp>
    </p:spTree>
    <p:extLst>
      <p:ext uri="{BB962C8B-B14F-4D97-AF65-F5344CB8AC3E}">
        <p14:creationId xmlns:p14="http://schemas.microsoft.com/office/powerpoint/2010/main" val="1715440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SW</a:t>
            </a:r>
            <a:endParaRPr lang="en-US" sz="4000" dirty="0"/>
          </a:p>
        </p:txBody>
      </p:sp>
      <p:pic>
        <p:nvPicPr>
          <p:cNvPr id="4" name="Picture 3">
            <a:extLst>
              <a:ext uri="{FF2B5EF4-FFF2-40B4-BE49-F238E27FC236}">
                <a16:creationId xmlns:a16="http://schemas.microsoft.com/office/drawing/2014/main" id="{ED075566-D8BF-D249-99CD-833F30F0DEE7}"/>
              </a:ext>
            </a:extLst>
          </p:cNvPr>
          <p:cNvPicPr>
            <a:picLocks noChangeAspect="1"/>
          </p:cNvPicPr>
          <p:nvPr/>
        </p:nvPicPr>
        <p:blipFill>
          <a:blip r:embed="rId3"/>
          <a:stretch>
            <a:fillRect/>
          </a:stretch>
        </p:blipFill>
        <p:spPr>
          <a:xfrm>
            <a:off x="-15449" y="1173284"/>
            <a:ext cx="9159449" cy="4643758"/>
          </a:xfrm>
          <a:prstGeom prst="rect">
            <a:avLst/>
          </a:prstGeom>
        </p:spPr>
      </p:pic>
    </p:spTree>
    <p:extLst>
      <p:ext uri="{BB962C8B-B14F-4D97-AF65-F5344CB8AC3E}">
        <p14:creationId xmlns:p14="http://schemas.microsoft.com/office/powerpoint/2010/main" val="4075580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BEQ</a:t>
            </a:r>
            <a:endParaRPr lang="en-US" sz="4000" dirty="0"/>
          </a:p>
        </p:txBody>
      </p:sp>
      <p:pic>
        <p:nvPicPr>
          <p:cNvPr id="3" name="Picture 2">
            <a:extLst>
              <a:ext uri="{FF2B5EF4-FFF2-40B4-BE49-F238E27FC236}">
                <a16:creationId xmlns:a16="http://schemas.microsoft.com/office/drawing/2014/main" id="{ABF30A2D-1FEB-0A10-DC21-E2A2616C6D84}"/>
              </a:ext>
            </a:extLst>
          </p:cNvPr>
          <p:cNvPicPr>
            <a:picLocks noChangeAspect="1"/>
          </p:cNvPicPr>
          <p:nvPr/>
        </p:nvPicPr>
        <p:blipFill>
          <a:blip r:embed="rId3"/>
          <a:stretch>
            <a:fillRect/>
          </a:stretch>
        </p:blipFill>
        <p:spPr>
          <a:xfrm>
            <a:off x="0" y="1243766"/>
            <a:ext cx="9144000" cy="4821132"/>
          </a:xfrm>
          <a:prstGeom prst="rect">
            <a:avLst/>
          </a:prstGeom>
        </p:spPr>
      </p:pic>
    </p:spTree>
    <p:extLst>
      <p:ext uri="{BB962C8B-B14F-4D97-AF65-F5344CB8AC3E}">
        <p14:creationId xmlns:p14="http://schemas.microsoft.com/office/powerpoint/2010/main" val="2198504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CLASS WORK</a:t>
            </a:r>
          </a:p>
          <a:p>
            <a:pPr algn="ctr"/>
            <a:r>
              <a:rPr lang="en-US" sz="1800" b="0" i="0" u="none" strike="noStrike" baseline="0" dirty="0">
                <a:solidFill>
                  <a:srgbClr val="2A1A00"/>
                </a:solidFill>
                <a:latin typeface="Courier New" panose="02070309020205020404" pitchFamily="49" charset="0"/>
              </a:rPr>
              <a:t>ADD,LOAD,SLT, BEQ </a:t>
            </a:r>
            <a:endParaRPr lang="en-US" sz="4000" dirty="0"/>
          </a:p>
        </p:txBody>
      </p:sp>
      <p:pic>
        <p:nvPicPr>
          <p:cNvPr id="4" name="Picture 3">
            <a:extLst>
              <a:ext uri="{FF2B5EF4-FFF2-40B4-BE49-F238E27FC236}">
                <a16:creationId xmlns:a16="http://schemas.microsoft.com/office/drawing/2014/main" id="{C06E6C67-BF0B-1DE3-56D3-E73124BD6531}"/>
              </a:ext>
            </a:extLst>
          </p:cNvPr>
          <p:cNvPicPr>
            <a:picLocks noChangeAspect="1"/>
          </p:cNvPicPr>
          <p:nvPr/>
        </p:nvPicPr>
        <p:blipFill>
          <a:blip r:embed="rId3"/>
          <a:stretch>
            <a:fillRect/>
          </a:stretch>
        </p:blipFill>
        <p:spPr>
          <a:xfrm>
            <a:off x="15058" y="1420956"/>
            <a:ext cx="9128942" cy="4522644"/>
          </a:xfrm>
          <a:prstGeom prst="rect">
            <a:avLst/>
          </a:prstGeom>
        </p:spPr>
      </p:pic>
    </p:spTree>
    <p:extLst>
      <p:ext uri="{BB962C8B-B14F-4D97-AF65-F5344CB8AC3E}">
        <p14:creationId xmlns:p14="http://schemas.microsoft.com/office/powerpoint/2010/main" val="3017554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2308324"/>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•Control unit takes input from</a:t>
            </a:r>
          </a:p>
          <a:p>
            <a:r>
              <a:rPr lang="en-US" sz="1800" b="0" i="0" u="none" strike="noStrike" baseline="0" dirty="0">
                <a:solidFill>
                  <a:srgbClr val="2A1A00"/>
                </a:solidFill>
                <a:latin typeface="Gill Sans MT" panose="020B0502020104020203" pitchFamily="34" charset="0"/>
                <a:cs typeface="B Nazanin" panose="00000400000000000000" pitchFamily="2" charset="-78"/>
              </a:rPr>
              <a:t>–the instruction opcode bits</a:t>
            </a:r>
          </a:p>
          <a:p>
            <a:endParaRPr lang="en-US" sz="1800" b="0" i="0" u="none" strike="noStrike" baseline="0" dirty="0">
              <a:solidFill>
                <a:srgbClr val="2A1A00"/>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Arial" panose="020B0604020202020204" pitchFamily="34" charset="0"/>
                <a:cs typeface="B Nazanin" panose="00000400000000000000" pitchFamily="2" charset="-78"/>
              </a:rPr>
              <a:t>•Control unit generates</a:t>
            </a:r>
          </a:p>
          <a:p>
            <a:r>
              <a:rPr lang="en-US" sz="1800" b="0" i="0" u="none" strike="noStrike" baseline="0" dirty="0">
                <a:solidFill>
                  <a:srgbClr val="2A1A00"/>
                </a:solidFill>
                <a:latin typeface="Gill Sans MT" panose="020B0502020104020203" pitchFamily="34" charset="0"/>
                <a:cs typeface="B Nazanin" panose="00000400000000000000" pitchFamily="2" charset="-78"/>
              </a:rPr>
              <a:t>–ALU control input</a:t>
            </a:r>
          </a:p>
          <a:p>
            <a:r>
              <a:rPr lang="en-US" sz="1800" b="0" i="0" u="none" strike="noStrike" baseline="0" dirty="0">
                <a:solidFill>
                  <a:srgbClr val="2A1A00"/>
                </a:solidFill>
                <a:latin typeface="Gill Sans MT" panose="020B0502020104020203" pitchFamily="34" charset="0"/>
                <a:cs typeface="B Nazanin" panose="00000400000000000000" pitchFamily="2" charset="-78"/>
              </a:rPr>
              <a:t>–write enable (possibly, read enable also) signals for each storage element</a:t>
            </a:r>
          </a:p>
          <a:p>
            <a:r>
              <a:rPr lang="en-US" sz="1800" b="0" i="0" u="none" strike="noStrike" baseline="0" dirty="0">
                <a:solidFill>
                  <a:srgbClr val="2A1A00"/>
                </a:solidFill>
                <a:latin typeface="Gill Sans MT" panose="020B0502020104020203" pitchFamily="34" charset="0"/>
                <a:cs typeface="B Nazanin" panose="00000400000000000000" pitchFamily="2" charset="-78"/>
              </a:rPr>
              <a:t>–selector controls for each multiplexor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308324"/>
          </a:xfrm>
          <a:prstGeom prst="rect">
            <a:avLst/>
          </a:prstGeom>
          <a:noFill/>
        </p:spPr>
        <p:txBody>
          <a:bodyPr wrap="square" rtlCol="0">
            <a:spAutoFit/>
          </a:bodyPr>
          <a:lstStyle/>
          <a:p>
            <a:pPr algn="r" rtl="1"/>
            <a:r>
              <a:rPr lang="fa-IR" dirty="0">
                <a:cs typeface="B Nazanin" panose="00000400000000000000" pitchFamily="2" charset="-78"/>
              </a:rPr>
              <a:t>• واحد کنترل ورودی را از</a:t>
            </a:r>
          </a:p>
          <a:p>
            <a:pPr algn="r" rtl="1"/>
            <a:r>
              <a:rPr lang="fa-IR" dirty="0">
                <a:cs typeface="B Nazanin" panose="00000400000000000000" pitchFamily="2" charset="-78"/>
              </a:rPr>
              <a:t>-بیت های کد عملیاتی</a:t>
            </a:r>
          </a:p>
          <a:p>
            <a:pPr algn="r" rtl="1"/>
            <a:endParaRPr lang="fa-IR" dirty="0">
              <a:cs typeface="B Nazanin" panose="00000400000000000000" pitchFamily="2" charset="-78"/>
            </a:endParaRPr>
          </a:p>
          <a:p>
            <a:pPr algn="r" rtl="1"/>
            <a:r>
              <a:rPr lang="fa-IR" dirty="0">
                <a:cs typeface="B Nazanin" panose="00000400000000000000" pitchFamily="2" charset="-78"/>
              </a:rPr>
              <a:t>• واحد کنترل تولید می کند</a:t>
            </a:r>
          </a:p>
          <a:p>
            <a:pPr algn="r" rtl="1"/>
            <a:r>
              <a:rPr lang="fa-IR" dirty="0">
                <a:cs typeface="B Nazanin" panose="00000400000000000000" pitchFamily="2" charset="-78"/>
              </a:rPr>
              <a:t>– ورودی کنترل </a:t>
            </a:r>
            <a:r>
              <a:rPr lang="en-US" dirty="0">
                <a:cs typeface="B Nazanin" panose="00000400000000000000" pitchFamily="2" charset="-78"/>
              </a:rPr>
              <a:t>ALU</a:t>
            </a:r>
          </a:p>
          <a:p>
            <a:pPr algn="r" rtl="1"/>
            <a:r>
              <a:rPr lang="en-US" dirty="0">
                <a:cs typeface="B Nazanin" panose="00000400000000000000" pitchFamily="2" charset="-78"/>
              </a:rPr>
              <a:t>– </a:t>
            </a:r>
            <a:r>
              <a:rPr lang="fa-IR" dirty="0">
                <a:cs typeface="B Nazanin" panose="00000400000000000000" pitchFamily="2" charset="-78"/>
              </a:rPr>
              <a:t>نوشتن سیگنال‌های فعال (احتمالاً خواندن فعال) برای هر عنصر ذخیره‌سازی</a:t>
            </a:r>
          </a:p>
          <a:p>
            <a:pPr algn="r" rtl="1"/>
            <a:r>
              <a:rPr lang="fa-IR" dirty="0">
                <a:cs typeface="B Nazanin" panose="00000400000000000000" pitchFamily="2" charset="-78"/>
              </a:rPr>
              <a:t>-کنترل های انتخابگر برای هر مالتی پلکسور</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CONTROL</a:t>
            </a:r>
            <a:endParaRPr lang="en-US" dirty="0">
              <a:cs typeface="B Nazanin" panose="00000400000000000000" pitchFamily="2" charset="-78"/>
            </a:endParaRPr>
          </a:p>
        </p:txBody>
      </p:sp>
    </p:spTree>
    <p:extLst>
      <p:ext uri="{BB962C8B-B14F-4D97-AF65-F5344CB8AC3E}">
        <p14:creationId xmlns:p14="http://schemas.microsoft.com/office/powerpoint/2010/main" val="170944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416320"/>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Plan to control ALU: main control sends a 2-bit </a:t>
            </a:r>
            <a:r>
              <a:rPr lang="en-US" sz="1800" b="0" i="0" u="none" strike="noStrike" baseline="0" dirty="0" err="1">
                <a:solidFill>
                  <a:srgbClr val="585858"/>
                </a:solidFill>
                <a:latin typeface="Gill Sans MT" panose="020B0502020104020203" pitchFamily="34" charset="0"/>
                <a:cs typeface="B Nazanin" panose="00000400000000000000" pitchFamily="2" charset="-78"/>
              </a:rPr>
              <a:t>ALUOpcontrol</a:t>
            </a:r>
            <a:r>
              <a:rPr lang="en-US" sz="1800" b="0" i="0" u="none" strike="noStrike" baseline="0" dirty="0">
                <a:solidFill>
                  <a:srgbClr val="585858"/>
                </a:solidFill>
                <a:latin typeface="Gill Sans MT" panose="020B0502020104020203" pitchFamily="34" charset="0"/>
                <a:cs typeface="B Nazanin" panose="00000400000000000000" pitchFamily="2" charset="-78"/>
              </a:rPr>
              <a:t> field to the ALU control. Based on </a:t>
            </a:r>
            <a:r>
              <a:rPr lang="en-US" sz="1800" b="0" i="0" u="none" strike="noStrike" baseline="0" dirty="0" err="1">
                <a:solidFill>
                  <a:srgbClr val="585858"/>
                </a:solidFill>
                <a:latin typeface="Gill Sans MT" panose="020B0502020104020203" pitchFamily="34" charset="0"/>
                <a:cs typeface="B Nazanin" panose="00000400000000000000" pitchFamily="2" charset="-78"/>
              </a:rPr>
              <a:t>ALUOpand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Gill Sans MT" panose="020B0502020104020203" pitchFamily="34" charset="0"/>
                <a:cs typeface="B Nazanin" panose="00000400000000000000" pitchFamily="2" charset="-78"/>
              </a:rPr>
              <a:t>functfield</a:t>
            </a:r>
            <a:r>
              <a:rPr lang="en-US" sz="1800" b="0" i="0" u="none" strike="noStrike" baseline="0" dirty="0">
                <a:solidFill>
                  <a:srgbClr val="585858"/>
                </a:solidFill>
                <a:latin typeface="Gill Sans MT" panose="020B0502020104020203" pitchFamily="34" charset="0"/>
                <a:cs typeface="B Nazanin" panose="00000400000000000000" pitchFamily="2" charset="-78"/>
              </a:rPr>
              <a:t> of instruction the ALU control generates the 3-bit ALU control field</a:t>
            </a:r>
          </a:p>
          <a:p>
            <a:r>
              <a:rPr lang="en-US" sz="1800" b="0" i="0" u="none" strike="noStrike" baseline="0" dirty="0">
                <a:solidFill>
                  <a:srgbClr val="2A1A00"/>
                </a:solidFill>
                <a:latin typeface="Arial" panose="020B0604020202020204" pitchFamily="34" charset="0"/>
                <a:cs typeface="B Nazanin" panose="00000400000000000000" pitchFamily="2" charset="-78"/>
              </a:rPr>
              <a:t>•ALU must perform</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1" u="none" strike="noStrike" baseline="0" dirty="0" err="1">
                <a:solidFill>
                  <a:srgbClr val="585858"/>
                </a:solidFill>
                <a:latin typeface="Gill Sans MT" panose="020B0502020104020203" pitchFamily="34" charset="0"/>
                <a:cs typeface="B Nazanin" panose="00000400000000000000" pitchFamily="2" charset="-78"/>
              </a:rPr>
              <a:t>add</a:t>
            </a:r>
            <a:r>
              <a:rPr lang="en-US" sz="1800" b="0" i="0" u="none" strike="noStrike" baseline="0" dirty="0" err="1">
                <a:solidFill>
                  <a:srgbClr val="585858"/>
                </a:solidFill>
                <a:latin typeface="Gill Sans MT" panose="020B0502020104020203" pitchFamily="34" charset="0"/>
                <a:cs typeface="B Nazanin" panose="00000400000000000000" pitchFamily="2" charset="-78"/>
              </a:rPr>
              <a:t>for</a:t>
            </a:r>
            <a:r>
              <a:rPr lang="en-US" sz="1800" b="0" i="0" u="none" strike="noStrike" baseline="0" dirty="0">
                <a:solidFill>
                  <a:srgbClr val="585858"/>
                </a:solidFill>
                <a:latin typeface="Gill Sans MT" panose="020B0502020104020203" pitchFamily="34" charset="0"/>
                <a:cs typeface="B Nazanin" panose="00000400000000000000" pitchFamily="2" charset="-78"/>
              </a:rPr>
              <a:t> load/stores (ALUOp00)</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1" u="none" strike="noStrike" baseline="0" dirty="0" err="1">
                <a:solidFill>
                  <a:srgbClr val="585858"/>
                </a:solidFill>
                <a:latin typeface="Gill Sans MT" panose="020B0502020104020203" pitchFamily="34" charset="0"/>
                <a:cs typeface="B Nazanin" panose="00000400000000000000" pitchFamily="2" charset="-78"/>
              </a:rPr>
              <a:t>sub</a:t>
            </a:r>
            <a:r>
              <a:rPr lang="en-US" sz="1800" b="0" i="0" u="none" strike="noStrike" baseline="0" dirty="0" err="1">
                <a:solidFill>
                  <a:srgbClr val="585858"/>
                </a:solidFill>
                <a:latin typeface="Gill Sans MT" panose="020B0502020104020203" pitchFamily="34" charset="0"/>
                <a:cs typeface="B Nazanin" panose="00000400000000000000" pitchFamily="2" charset="-78"/>
              </a:rPr>
              <a:t>for</a:t>
            </a:r>
            <a:r>
              <a:rPr lang="en-US" sz="1800" b="0" i="0" u="none" strike="noStrike" baseline="0" dirty="0">
                <a:solidFill>
                  <a:srgbClr val="585858"/>
                </a:solidFill>
                <a:latin typeface="Gill Sans MT" panose="020B0502020104020203" pitchFamily="34" charset="0"/>
                <a:cs typeface="B Nazanin" panose="00000400000000000000" pitchFamily="2" charset="-78"/>
              </a:rPr>
              <a:t> branches (ALUOp01)</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one of </a:t>
            </a:r>
            <a:r>
              <a:rPr lang="en-US" sz="1800" b="0" i="1" u="none" strike="noStrike" baseline="0" dirty="0">
                <a:solidFill>
                  <a:srgbClr val="585858"/>
                </a:solidFill>
                <a:latin typeface="Gill Sans MT" panose="020B0502020104020203" pitchFamily="34" charset="0"/>
                <a:cs typeface="B Nazanin" panose="00000400000000000000" pitchFamily="2" charset="-78"/>
              </a:rPr>
              <a:t>and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or</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add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sub</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err="1">
                <a:solidFill>
                  <a:srgbClr val="585858"/>
                </a:solidFill>
                <a:latin typeface="Gill Sans MT" panose="020B0502020104020203" pitchFamily="34" charset="0"/>
                <a:cs typeface="B Nazanin" panose="00000400000000000000" pitchFamily="2" charset="-78"/>
              </a:rPr>
              <a:t>slt</a:t>
            </a:r>
            <a:r>
              <a:rPr lang="en-US" sz="1800" b="0" i="0" u="none" strike="noStrike" baseline="0" dirty="0" err="1">
                <a:solidFill>
                  <a:srgbClr val="585858"/>
                </a:solidFill>
                <a:latin typeface="Gill Sans MT" panose="020B0502020104020203" pitchFamily="34" charset="0"/>
                <a:cs typeface="B Nazanin" panose="00000400000000000000" pitchFamily="2" charset="-78"/>
              </a:rPr>
              <a:t>for</a:t>
            </a:r>
            <a:r>
              <a:rPr lang="en-US" sz="1800" b="0" i="0" u="none" strike="noStrike" baseline="0" dirty="0">
                <a:solidFill>
                  <a:srgbClr val="585858"/>
                </a:solidFill>
                <a:latin typeface="Gill Sans MT" panose="020B0502020104020203" pitchFamily="34" charset="0"/>
                <a:cs typeface="B Nazanin" panose="00000400000000000000" pitchFamily="2" charset="-78"/>
              </a:rPr>
              <a:t> R-type instructions, depending on the instruction’s6-bit </a:t>
            </a:r>
            <a:r>
              <a:rPr lang="en-US" sz="1800" b="0" i="0" u="none" strike="noStrike" baseline="0" dirty="0" err="1">
                <a:solidFill>
                  <a:srgbClr val="585858"/>
                </a:solidFill>
                <a:latin typeface="Gill Sans MT" panose="020B0502020104020203" pitchFamily="34" charset="0"/>
                <a:cs typeface="B Nazanin" panose="00000400000000000000" pitchFamily="2" charset="-78"/>
              </a:rPr>
              <a:t>functfield</a:t>
            </a:r>
            <a:r>
              <a:rPr lang="en-US" sz="1800" b="0" i="0" u="none" strike="noStrike" baseline="0" dirty="0">
                <a:solidFill>
                  <a:srgbClr val="585858"/>
                </a:solidFill>
                <a:latin typeface="Gill Sans MT" panose="020B0502020104020203" pitchFamily="34" charset="0"/>
                <a:cs typeface="B Nazanin" panose="00000400000000000000" pitchFamily="2" charset="-78"/>
              </a:rPr>
              <a:t> (ALUOp10)</a:t>
            </a:r>
          </a:p>
          <a:p>
            <a:endParaRPr lang="en-US" sz="1800" b="0" i="0" u="none" strike="noStrike" baseline="0" dirty="0">
              <a:solidFill>
                <a:srgbClr val="585858"/>
              </a:solidFill>
              <a:latin typeface="Gill Sans MT" panose="020B0502020104020203" pitchFamily="34" charset="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862322"/>
          </a:xfrm>
          <a:prstGeom prst="rect">
            <a:avLst/>
          </a:prstGeom>
          <a:noFill/>
        </p:spPr>
        <p:txBody>
          <a:bodyPr wrap="square" rtlCol="0">
            <a:spAutoFit/>
          </a:bodyPr>
          <a:lstStyle/>
          <a:p>
            <a:pPr algn="r" rtl="1"/>
            <a:r>
              <a:rPr lang="fa-IR" dirty="0">
                <a:cs typeface="B Nazanin" panose="00000400000000000000" pitchFamily="2" charset="-78"/>
              </a:rPr>
              <a:t>•برنامه کنترل </a:t>
            </a:r>
            <a:r>
              <a:rPr lang="en-US" dirty="0">
                <a:cs typeface="B Nazanin" panose="00000400000000000000" pitchFamily="2" charset="-78"/>
              </a:rPr>
              <a:t>ALU: </a:t>
            </a:r>
            <a:r>
              <a:rPr lang="fa-IR" dirty="0">
                <a:cs typeface="B Nazanin" panose="00000400000000000000" pitchFamily="2" charset="-78"/>
              </a:rPr>
              <a:t>کنترل اصلی یک فیلد </a:t>
            </a:r>
            <a:r>
              <a:rPr lang="en-US" dirty="0" err="1">
                <a:cs typeface="B Nazanin" panose="00000400000000000000" pitchFamily="2" charset="-78"/>
              </a:rPr>
              <a:t>ALUOpcontrol</a:t>
            </a:r>
            <a:r>
              <a:rPr lang="en-US" dirty="0">
                <a:cs typeface="B Nazanin" panose="00000400000000000000" pitchFamily="2" charset="-78"/>
              </a:rPr>
              <a:t> 2 </a:t>
            </a:r>
            <a:r>
              <a:rPr lang="fa-IR" dirty="0">
                <a:cs typeface="B Nazanin" panose="00000400000000000000" pitchFamily="2" charset="-78"/>
              </a:rPr>
              <a:t>بیتی را به کنترل </a:t>
            </a:r>
            <a:r>
              <a:rPr lang="en-US" dirty="0">
                <a:cs typeface="B Nazanin" panose="00000400000000000000" pitchFamily="2" charset="-78"/>
              </a:rPr>
              <a:t>ALU </a:t>
            </a:r>
            <a:r>
              <a:rPr lang="fa-IR" dirty="0">
                <a:cs typeface="B Nazanin" panose="00000400000000000000" pitchFamily="2" charset="-78"/>
              </a:rPr>
              <a:t>ارسال می کند. بر اساس دستورات فیلد تابع </a:t>
            </a:r>
            <a:r>
              <a:rPr lang="en-US" dirty="0" err="1">
                <a:cs typeface="B Nazanin" panose="00000400000000000000" pitchFamily="2" charset="-78"/>
              </a:rPr>
              <a:t>ALUOpand</a:t>
            </a:r>
            <a:r>
              <a:rPr lang="en-US" dirty="0">
                <a:cs typeface="B Nazanin" panose="00000400000000000000" pitchFamily="2" charset="-78"/>
              </a:rPr>
              <a:t>، </a:t>
            </a:r>
            <a:r>
              <a:rPr lang="fa-IR" dirty="0">
                <a:cs typeface="B Nazanin" panose="00000400000000000000" pitchFamily="2" charset="-78"/>
              </a:rPr>
              <a:t>کنترل </a:t>
            </a:r>
            <a:r>
              <a:rPr lang="en-US" dirty="0">
                <a:cs typeface="B Nazanin" panose="00000400000000000000" pitchFamily="2" charset="-78"/>
              </a:rPr>
              <a:t>ALU، </a:t>
            </a:r>
            <a:r>
              <a:rPr lang="fa-IR" dirty="0">
                <a:cs typeface="B Nazanin" panose="00000400000000000000" pitchFamily="2" charset="-78"/>
              </a:rPr>
              <a:t>فیلد کنترل 3 بیتی </a:t>
            </a:r>
            <a:r>
              <a:rPr lang="en-US" dirty="0">
                <a:cs typeface="B Nazanin" panose="00000400000000000000" pitchFamily="2" charset="-78"/>
              </a:rPr>
              <a:t>ALU </a:t>
            </a:r>
            <a:r>
              <a:rPr lang="fa-IR" dirty="0">
                <a:cs typeface="B Nazanin" panose="00000400000000000000" pitchFamily="2" charset="-78"/>
              </a:rPr>
              <a:t>را تولید می کند.</a:t>
            </a:r>
          </a:p>
          <a:p>
            <a:pPr algn="r" rtl="1"/>
            <a:r>
              <a:rPr lang="fa-IR" dirty="0">
                <a:cs typeface="B Nazanin" panose="00000400000000000000" pitchFamily="2" charset="-78"/>
              </a:rPr>
              <a:t>•</a:t>
            </a:r>
            <a:r>
              <a:rPr lang="en-US" dirty="0">
                <a:cs typeface="B Nazanin" panose="00000400000000000000" pitchFamily="2" charset="-78"/>
              </a:rPr>
              <a:t>ALU </a:t>
            </a:r>
            <a:r>
              <a:rPr lang="fa-IR" dirty="0">
                <a:cs typeface="B Nazanin" panose="00000400000000000000" pitchFamily="2" charset="-78"/>
              </a:rPr>
              <a:t>باید انجام دهد</a:t>
            </a:r>
          </a:p>
          <a:p>
            <a:pPr algn="r" rtl="1"/>
            <a:r>
              <a:rPr lang="fa-IR" dirty="0">
                <a:cs typeface="B Nazanin" panose="00000400000000000000" pitchFamily="2" charset="-78"/>
              </a:rPr>
              <a:t>–</a:t>
            </a:r>
            <a:r>
              <a:rPr lang="en-US" dirty="0" err="1">
                <a:cs typeface="B Nazanin" panose="00000400000000000000" pitchFamily="2" charset="-78"/>
              </a:rPr>
              <a:t>addfor</a:t>
            </a:r>
            <a:r>
              <a:rPr lang="en-US" dirty="0">
                <a:cs typeface="B Nazanin" panose="00000400000000000000" pitchFamily="2" charset="-78"/>
              </a:rPr>
              <a:t> load/stores (ALUOp00)</a:t>
            </a:r>
          </a:p>
          <a:p>
            <a:pPr algn="r" rtl="1"/>
            <a:r>
              <a:rPr lang="en-US" dirty="0">
                <a:cs typeface="B Nazanin" panose="00000400000000000000" pitchFamily="2" charset="-78"/>
              </a:rPr>
              <a:t>– </a:t>
            </a:r>
            <a:r>
              <a:rPr lang="fa-IR" dirty="0">
                <a:cs typeface="B Nazanin" panose="00000400000000000000" pitchFamily="2" charset="-78"/>
              </a:rPr>
              <a:t>زیر شاخه ها (</a:t>
            </a:r>
            <a:r>
              <a:rPr lang="en-US" dirty="0">
                <a:cs typeface="B Nazanin" panose="00000400000000000000" pitchFamily="2" charset="-78"/>
              </a:rPr>
              <a:t>ALUOp01)</a:t>
            </a:r>
          </a:p>
          <a:p>
            <a:pPr algn="r" rtl="1"/>
            <a:r>
              <a:rPr lang="en-US" dirty="0">
                <a:cs typeface="B Nazanin" panose="00000400000000000000" pitchFamily="2" charset="-78"/>
              </a:rPr>
              <a:t>- </a:t>
            </a:r>
            <a:r>
              <a:rPr lang="fa-IR" dirty="0">
                <a:cs typeface="B Nazanin" panose="00000400000000000000" pitchFamily="2" charset="-78"/>
              </a:rPr>
              <a:t>بسته به فیلد تابع 6 بیتی دستورالعمل، یکی از و، یا، اضافه کردن، زیر، </a:t>
            </a:r>
            <a:r>
              <a:rPr lang="en-US" dirty="0" err="1">
                <a:cs typeface="B Nazanin" panose="00000400000000000000" pitchFamily="2" charset="-78"/>
              </a:rPr>
              <a:t>slt</a:t>
            </a:r>
            <a:r>
              <a:rPr lang="en-US" dirty="0">
                <a:cs typeface="B Nazanin" panose="00000400000000000000" pitchFamily="2" charset="-78"/>
              </a:rPr>
              <a:t> </a:t>
            </a:r>
            <a:r>
              <a:rPr lang="fa-IR" dirty="0">
                <a:cs typeface="B Nazanin" panose="00000400000000000000" pitchFamily="2" charset="-78"/>
              </a:rPr>
              <a:t>برای دستورالعمل های نوع </a:t>
            </a:r>
            <a:r>
              <a:rPr lang="en-US" dirty="0">
                <a:cs typeface="B Nazanin" panose="00000400000000000000" pitchFamily="2" charset="-78"/>
              </a:rPr>
              <a:t>R (ALUOp10)</a:t>
            </a:r>
            <a:endParaRPr lang="fa-IR"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ALU CONTROL</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ADF02B72-8C31-B06C-69BA-2BC5DFA53AE0}"/>
              </a:ext>
            </a:extLst>
          </p:cNvPr>
          <p:cNvPicPr>
            <a:picLocks noChangeAspect="1"/>
          </p:cNvPicPr>
          <p:nvPr/>
        </p:nvPicPr>
        <p:blipFill>
          <a:blip r:embed="rId3"/>
          <a:stretch>
            <a:fillRect/>
          </a:stretch>
        </p:blipFill>
        <p:spPr>
          <a:xfrm>
            <a:off x="4427375" y="4264296"/>
            <a:ext cx="3711262" cy="2491956"/>
          </a:xfrm>
          <a:prstGeom prst="rect">
            <a:avLst/>
          </a:prstGeom>
        </p:spPr>
      </p:pic>
      <p:pic>
        <p:nvPicPr>
          <p:cNvPr id="5" name="Picture 4">
            <a:extLst>
              <a:ext uri="{FF2B5EF4-FFF2-40B4-BE49-F238E27FC236}">
                <a16:creationId xmlns:a16="http://schemas.microsoft.com/office/drawing/2014/main" id="{D8931892-A998-ADF1-6050-A1C0E82996F1}"/>
              </a:ext>
            </a:extLst>
          </p:cNvPr>
          <p:cNvPicPr>
            <a:picLocks noChangeAspect="1"/>
          </p:cNvPicPr>
          <p:nvPr/>
        </p:nvPicPr>
        <p:blipFill>
          <a:blip r:embed="rId4"/>
          <a:stretch>
            <a:fillRect/>
          </a:stretch>
        </p:blipFill>
        <p:spPr>
          <a:xfrm>
            <a:off x="1085893" y="4321451"/>
            <a:ext cx="2568163" cy="2377646"/>
          </a:xfrm>
          <a:prstGeom prst="rect">
            <a:avLst/>
          </a:prstGeom>
        </p:spPr>
      </p:pic>
    </p:spTree>
    <p:extLst>
      <p:ext uri="{BB962C8B-B14F-4D97-AF65-F5344CB8AC3E}">
        <p14:creationId xmlns:p14="http://schemas.microsoft.com/office/powerpoint/2010/main" val="2859907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SETTING ALU CONTROL BITS</a:t>
            </a:r>
            <a:endParaRPr lang="en-US" dirty="0"/>
          </a:p>
        </p:txBody>
      </p:sp>
      <p:pic>
        <p:nvPicPr>
          <p:cNvPr id="3" name="Picture 2">
            <a:extLst>
              <a:ext uri="{FF2B5EF4-FFF2-40B4-BE49-F238E27FC236}">
                <a16:creationId xmlns:a16="http://schemas.microsoft.com/office/drawing/2014/main" id="{B7A92EDE-560E-BACC-9508-C8B1285F1C1E}"/>
              </a:ext>
            </a:extLst>
          </p:cNvPr>
          <p:cNvPicPr>
            <a:picLocks noChangeAspect="1"/>
          </p:cNvPicPr>
          <p:nvPr/>
        </p:nvPicPr>
        <p:blipFill>
          <a:blip r:embed="rId3"/>
          <a:stretch>
            <a:fillRect/>
          </a:stretch>
        </p:blipFill>
        <p:spPr>
          <a:xfrm>
            <a:off x="485192" y="773200"/>
            <a:ext cx="8276253" cy="5930352"/>
          </a:xfrm>
          <a:prstGeom prst="rect">
            <a:avLst/>
          </a:prstGeom>
        </p:spPr>
      </p:pic>
    </p:spTree>
    <p:extLst>
      <p:ext uri="{BB962C8B-B14F-4D97-AF65-F5344CB8AC3E}">
        <p14:creationId xmlns:p14="http://schemas.microsoft.com/office/powerpoint/2010/main" val="34144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693319"/>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•Observations about MIPS instruction format</a:t>
            </a:r>
          </a:p>
          <a:p>
            <a:r>
              <a:rPr lang="en-US" sz="1800" b="0" i="0" u="none" strike="noStrike" baseline="0" dirty="0">
                <a:solidFill>
                  <a:srgbClr val="2A1A00"/>
                </a:solidFill>
                <a:latin typeface="Gill Sans MT" panose="020B0502020104020203" pitchFamily="34" charset="0"/>
                <a:cs typeface="B Nazanin" panose="00000400000000000000" pitchFamily="2" charset="-78"/>
              </a:rPr>
              <a:t>–opcode is always in bits 31-26</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two registers to be read are always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 (bits 25-21) and rt (bits 20-16)</a:t>
            </a:r>
          </a:p>
          <a:p>
            <a:r>
              <a:rPr lang="en-US" sz="1800" b="0" i="0" u="none" strike="noStrike" baseline="0" dirty="0">
                <a:solidFill>
                  <a:srgbClr val="2A1A00"/>
                </a:solidFill>
                <a:latin typeface="Gill Sans MT" panose="020B0502020104020203" pitchFamily="34" charset="0"/>
                <a:cs typeface="B Nazanin" panose="00000400000000000000" pitchFamily="2" charset="-78"/>
              </a:rPr>
              <a:t>–base register for load/stores is always </a:t>
            </a:r>
            <a:r>
              <a:rPr lang="en-US" sz="1800" b="0" i="0" u="none" strike="noStrike" baseline="0" dirty="0" err="1">
                <a:solidFill>
                  <a:srgbClr val="2A1A00"/>
                </a:solidFill>
                <a:latin typeface="Gill Sans MT" panose="020B0502020104020203" pitchFamily="34" charset="0"/>
                <a:cs typeface="B Nazanin" panose="00000400000000000000" pitchFamily="2" charset="-78"/>
              </a:rPr>
              <a:t>rs</a:t>
            </a:r>
            <a:r>
              <a:rPr lang="en-US" sz="1800" b="0" i="0" u="none" strike="noStrike" baseline="0" dirty="0">
                <a:solidFill>
                  <a:srgbClr val="2A1A00"/>
                </a:solidFill>
                <a:latin typeface="Gill Sans MT" panose="020B0502020104020203" pitchFamily="34" charset="0"/>
                <a:cs typeface="B Nazanin" panose="00000400000000000000" pitchFamily="2" charset="-78"/>
              </a:rPr>
              <a:t> (bits 25-21)</a:t>
            </a:r>
          </a:p>
          <a:p>
            <a:r>
              <a:rPr lang="en-US" sz="1800" b="0" i="0" u="none" strike="noStrike" baseline="0" dirty="0">
                <a:solidFill>
                  <a:srgbClr val="2A1A00"/>
                </a:solidFill>
                <a:latin typeface="Gill Sans MT" panose="020B0502020104020203" pitchFamily="34" charset="0"/>
                <a:cs typeface="B Nazanin" panose="00000400000000000000" pitchFamily="2" charset="-78"/>
              </a:rPr>
              <a:t>–16-bit offset for branch equal and load/store is always bits 15-0</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destination register for loads is in bits 20-16 (rt) while for R-type instructions it is in bits 15-11 (</a:t>
            </a:r>
            <a:r>
              <a:rPr lang="en-US" sz="1800" b="0" i="0" u="none" strike="noStrike" baseline="0" dirty="0" err="1">
                <a:solidFill>
                  <a:srgbClr val="585858"/>
                </a:solidFill>
                <a:latin typeface="Gill Sans MT" panose="020B0502020104020203" pitchFamily="34" charset="0"/>
                <a:cs typeface="B Nazanin" panose="00000400000000000000" pitchFamily="2" charset="-78"/>
              </a:rPr>
              <a:t>rd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will require multiplexor to select</a:t>
            </a:r>
            <a:endParaRPr lang="en-US" sz="1800" b="0" i="0" u="none" strike="noStrike" baseline="0" dirty="0">
              <a:solidFill>
                <a:srgbClr val="000000"/>
              </a:solidFill>
              <a:latin typeface="Arial" panose="020B0604020202020204" pitchFamily="34" charset="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3139321"/>
          </a:xfrm>
          <a:prstGeom prst="rect">
            <a:avLst/>
          </a:prstGeom>
          <a:noFill/>
        </p:spPr>
        <p:txBody>
          <a:bodyPr wrap="square" rtlCol="0">
            <a:spAutoFit/>
          </a:bodyPr>
          <a:lstStyle/>
          <a:p>
            <a:pPr algn="r" rtl="1"/>
            <a:r>
              <a:rPr lang="fa-IR" dirty="0">
                <a:cs typeface="B Nazanin" panose="00000400000000000000" pitchFamily="2" charset="-78"/>
              </a:rPr>
              <a:t>• مشاهدات در مورد فرمت دستورالعمل </a:t>
            </a:r>
            <a:r>
              <a:rPr lang="en-US" dirty="0">
                <a:cs typeface="B Nazanin" panose="00000400000000000000" pitchFamily="2" charset="-78"/>
              </a:rPr>
              <a:t>MIPS</a:t>
            </a:r>
          </a:p>
          <a:p>
            <a:pPr algn="r" rtl="1"/>
            <a:r>
              <a:rPr lang="en-US" dirty="0">
                <a:cs typeface="B Nazanin" panose="00000400000000000000" pitchFamily="2" charset="-78"/>
              </a:rPr>
              <a:t>-opcode </a:t>
            </a:r>
            <a:r>
              <a:rPr lang="fa-IR" dirty="0">
                <a:cs typeface="B Nazanin" panose="00000400000000000000" pitchFamily="2" charset="-78"/>
              </a:rPr>
              <a:t>همیشه در بیت های 31-26 است</a:t>
            </a:r>
          </a:p>
          <a:p>
            <a:pPr algn="r" rtl="1"/>
            <a:r>
              <a:rPr lang="fa-IR" dirty="0">
                <a:cs typeface="B Nazanin" panose="00000400000000000000" pitchFamily="2" charset="-78"/>
              </a:rPr>
              <a:t>- دو رجیستر برای خواندن همیشه </a:t>
            </a:r>
            <a:r>
              <a:rPr lang="en-US" dirty="0" err="1">
                <a:cs typeface="B Nazanin" panose="00000400000000000000" pitchFamily="2" charset="-78"/>
              </a:rPr>
              <a:t>rs</a:t>
            </a:r>
            <a:r>
              <a:rPr lang="en-US" dirty="0">
                <a:cs typeface="B Nazanin" panose="00000400000000000000" pitchFamily="2" charset="-78"/>
              </a:rPr>
              <a:t> (</a:t>
            </a:r>
            <a:r>
              <a:rPr lang="fa-IR" dirty="0">
                <a:cs typeface="B Nazanin" panose="00000400000000000000" pitchFamily="2" charset="-78"/>
              </a:rPr>
              <a:t>بیت های 25-21) و </a:t>
            </a:r>
            <a:r>
              <a:rPr lang="en-US" dirty="0">
                <a:cs typeface="B Nazanin" panose="00000400000000000000" pitchFamily="2" charset="-78"/>
              </a:rPr>
              <a:t>rt (</a:t>
            </a:r>
            <a:r>
              <a:rPr lang="fa-IR" dirty="0">
                <a:cs typeface="B Nazanin" panose="00000400000000000000" pitchFamily="2" charset="-78"/>
              </a:rPr>
              <a:t>بیت های 20-16) هستند.</a:t>
            </a:r>
          </a:p>
          <a:p>
            <a:pPr algn="r" rtl="1"/>
            <a:r>
              <a:rPr lang="fa-IR" dirty="0">
                <a:cs typeface="B Nazanin" panose="00000400000000000000" pitchFamily="2" charset="-78"/>
              </a:rPr>
              <a:t>– ثبت پایه برای بار/ذخیره ها همیشه </a:t>
            </a:r>
            <a:r>
              <a:rPr lang="en-US" dirty="0" err="1">
                <a:cs typeface="B Nazanin" panose="00000400000000000000" pitchFamily="2" charset="-78"/>
              </a:rPr>
              <a:t>rs</a:t>
            </a:r>
            <a:r>
              <a:rPr lang="en-US" dirty="0">
                <a:cs typeface="B Nazanin" panose="00000400000000000000" pitchFamily="2" charset="-78"/>
              </a:rPr>
              <a:t> </a:t>
            </a:r>
            <a:r>
              <a:rPr lang="fa-IR" dirty="0">
                <a:cs typeface="B Nazanin" panose="00000400000000000000" pitchFamily="2" charset="-78"/>
              </a:rPr>
              <a:t>است (بیت های 25-21)</a:t>
            </a:r>
          </a:p>
          <a:p>
            <a:pPr algn="r" rtl="1"/>
            <a:r>
              <a:rPr lang="fa-IR" dirty="0">
                <a:cs typeface="B Nazanin" panose="00000400000000000000" pitchFamily="2" charset="-78"/>
              </a:rPr>
              <a:t>– افست 16 بیتی برای شاخه برابر و بار/ذخیره همیشه بیت های 15-0 است</a:t>
            </a:r>
          </a:p>
          <a:p>
            <a:pPr algn="r" rtl="1"/>
            <a:r>
              <a:rPr lang="fa-IR" dirty="0">
                <a:cs typeface="B Nazanin" panose="00000400000000000000" pitchFamily="2" charset="-78"/>
              </a:rPr>
              <a:t>-ثبت مقصد برای بارها در بیت های 20-16 (</a:t>
            </a:r>
            <a:r>
              <a:rPr lang="en-US" dirty="0">
                <a:cs typeface="B Nazanin" panose="00000400000000000000" pitchFamily="2" charset="-78"/>
              </a:rPr>
              <a:t>rt) </a:t>
            </a:r>
            <a:r>
              <a:rPr lang="fa-IR" dirty="0">
                <a:cs typeface="B Nazanin" panose="00000400000000000000" pitchFamily="2" charset="-78"/>
              </a:rPr>
              <a:t>است در حالی که برای دستورالعمل های نوع </a:t>
            </a:r>
            <a:r>
              <a:rPr lang="en-US" dirty="0">
                <a:cs typeface="B Nazanin" panose="00000400000000000000" pitchFamily="2" charset="-78"/>
              </a:rPr>
              <a:t>R </a:t>
            </a:r>
            <a:r>
              <a:rPr lang="fa-IR" dirty="0">
                <a:cs typeface="B Nazanin" panose="00000400000000000000" pitchFamily="2" charset="-78"/>
              </a:rPr>
              <a:t>در بیت های 15-11 (</a:t>
            </a:r>
            <a:r>
              <a:rPr lang="en-US" dirty="0" err="1">
                <a:cs typeface="B Nazanin" panose="00000400000000000000" pitchFamily="2" charset="-78"/>
              </a:rPr>
              <a:t>rd</a:t>
            </a:r>
            <a:r>
              <a:rPr lang="en-US" dirty="0">
                <a:cs typeface="B Nazanin" panose="00000400000000000000" pitchFamily="2" charset="-78"/>
              </a:rPr>
              <a:t>) </a:t>
            </a:r>
            <a:r>
              <a:rPr lang="fa-IR" dirty="0">
                <a:cs typeface="B Nazanin" panose="00000400000000000000" pitchFamily="2" charset="-78"/>
              </a:rPr>
              <a:t>است (برای انتخاب به مالتی پلکسر نیاز دارد.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DESIGNING THE MAIN CONTROL</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3AB80565-F03D-7004-6AE1-00FD87385FC5}"/>
              </a:ext>
            </a:extLst>
          </p:cNvPr>
          <p:cNvPicPr>
            <a:picLocks noChangeAspect="1"/>
          </p:cNvPicPr>
          <p:nvPr/>
        </p:nvPicPr>
        <p:blipFill>
          <a:blip r:embed="rId3"/>
          <a:stretch>
            <a:fillRect/>
          </a:stretch>
        </p:blipFill>
        <p:spPr>
          <a:xfrm>
            <a:off x="388257" y="5022745"/>
            <a:ext cx="8367485" cy="1767993"/>
          </a:xfrm>
          <a:prstGeom prst="rect">
            <a:avLst/>
          </a:prstGeom>
        </p:spPr>
      </p:pic>
    </p:spTree>
    <p:extLst>
      <p:ext uri="{BB962C8B-B14F-4D97-AF65-F5344CB8AC3E}">
        <p14:creationId xmlns:p14="http://schemas.microsoft.com/office/powerpoint/2010/main" val="1564004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DATAPATH WITH CONTROL I </a:t>
            </a:r>
            <a:endParaRPr lang="en-US" sz="4000" dirty="0">
              <a:cs typeface="B Nazanin" panose="00000400000000000000" pitchFamily="2" charset="-78"/>
            </a:endParaRPr>
          </a:p>
        </p:txBody>
      </p:sp>
      <p:pic>
        <p:nvPicPr>
          <p:cNvPr id="3" name="Picture 2">
            <a:extLst>
              <a:ext uri="{FF2B5EF4-FFF2-40B4-BE49-F238E27FC236}">
                <a16:creationId xmlns:a16="http://schemas.microsoft.com/office/drawing/2014/main" id="{7FEEDD13-53C1-3B0A-6580-B33CAF006D2B}"/>
              </a:ext>
            </a:extLst>
          </p:cNvPr>
          <p:cNvPicPr>
            <a:picLocks noChangeAspect="1"/>
          </p:cNvPicPr>
          <p:nvPr/>
        </p:nvPicPr>
        <p:blipFill>
          <a:blip r:embed="rId3"/>
          <a:stretch>
            <a:fillRect/>
          </a:stretch>
        </p:blipFill>
        <p:spPr>
          <a:xfrm>
            <a:off x="0" y="558729"/>
            <a:ext cx="9111025" cy="4504328"/>
          </a:xfrm>
          <a:prstGeom prst="rect">
            <a:avLst/>
          </a:prstGeom>
        </p:spPr>
      </p:pic>
      <p:sp>
        <p:nvSpPr>
          <p:cNvPr id="6" name="TextBox 5">
            <a:extLst>
              <a:ext uri="{FF2B5EF4-FFF2-40B4-BE49-F238E27FC236}">
                <a16:creationId xmlns:a16="http://schemas.microsoft.com/office/drawing/2014/main" id="{2AD5DB58-DDD0-CDD1-7A0C-11CD3F01F656}"/>
              </a:ext>
            </a:extLst>
          </p:cNvPr>
          <p:cNvSpPr txBox="1"/>
          <p:nvPr/>
        </p:nvSpPr>
        <p:spPr>
          <a:xfrm>
            <a:off x="32975" y="5141745"/>
            <a:ext cx="9111025" cy="646331"/>
          </a:xfrm>
          <a:prstGeom prst="rect">
            <a:avLst/>
          </a:prstGeom>
          <a:noFill/>
        </p:spPr>
        <p:txBody>
          <a:bodyPr wrap="square">
            <a:spAutoFit/>
          </a:bodyPr>
          <a:lstStyle/>
          <a:p>
            <a:r>
              <a:rPr lang="en-US" sz="1800" i="0" u="none" strike="noStrike" baseline="0" dirty="0">
                <a:latin typeface="Tahoma" panose="020B0604030504040204" pitchFamily="34" charset="0"/>
                <a:cs typeface="B Nazanin" panose="00000400000000000000" pitchFamily="2" charset="-78"/>
              </a:rPr>
              <a:t>Adding control to the MIPS Datapath III (and a new multiplexor to select field to </a:t>
            </a:r>
          </a:p>
          <a:p>
            <a:r>
              <a:rPr lang="en-US" sz="1800" i="0" u="none" strike="noStrike" baseline="0" dirty="0">
                <a:latin typeface="Tahoma" panose="020B0604030504040204" pitchFamily="34" charset="0"/>
                <a:cs typeface="B Nazanin" panose="00000400000000000000" pitchFamily="2" charset="-78"/>
              </a:rPr>
              <a:t>specify destination register): what are the functions of the 9 control signals? </a:t>
            </a:r>
            <a:endParaRPr lang="en-US" dirty="0">
              <a:cs typeface="B Nazanin" panose="00000400000000000000" pitchFamily="2" charset="-78"/>
            </a:endParaRPr>
          </a:p>
        </p:txBody>
      </p:sp>
      <p:sp>
        <p:nvSpPr>
          <p:cNvPr id="9" name="TextBox 8">
            <a:extLst>
              <a:ext uri="{FF2B5EF4-FFF2-40B4-BE49-F238E27FC236}">
                <a16:creationId xmlns:a16="http://schemas.microsoft.com/office/drawing/2014/main" id="{EA0FF06A-EB22-6291-4A0E-9DA664080D6A}"/>
              </a:ext>
            </a:extLst>
          </p:cNvPr>
          <p:cNvSpPr txBox="1"/>
          <p:nvPr/>
        </p:nvSpPr>
        <p:spPr>
          <a:xfrm>
            <a:off x="1" y="5788076"/>
            <a:ext cx="9144000" cy="646331"/>
          </a:xfrm>
          <a:prstGeom prst="rect">
            <a:avLst/>
          </a:prstGeom>
          <a:noFill/>
        </p:spPr>
        <p:txBody>
          <a:bodyPr wrap="square">
            <a:spAutoFit/>
          </a:bodyPr>
          <a:lstStyle/>
          <a:p>
            <a:pPr algn="r" rtl="1"/>
            <a:r>
              <a:rPr lang="en-US" dirty="0" err="1">
                <a:cs typeface="B Nazanin" panose="00000400000000000000" pitchFamily="2" charset="-78"/>
              </a:rPr>
              <a:t>افزودن</a:t>
            </a:r>
            <a:r>
              <a:rPr lang="en-US" dirty="0">
                <a:cs typeface="B Nazanin" panose="00000400000000000000" pitchFamily="2" charset="-78"/>
              </a:rPr>
              <a:t> </a:t>
            </a:r>
            <a:r>
              <a:rPr lang="en-US" dirty="0" err="1">
                <a:cs typeface="B Nazanin" panose="00000400000000000000" pitchFamily="2" charset="-78"/>
              </a:rPr>
              <a:t>کنترل</a:t>
            </a:r>
            <a:r>
              <a:rPr lang="en-US" dirty="0">
                <a:cs typeface="B Nazanin" panose="00000400000000000000" pitchFamily="2" charset="-78"/>
              </a:rPr>
              <a:t> </a:t>
            </a:r>
            <a:r>
              <a:rPr lang="en-US" dirty="0" err="1">
                <a:cs typeface="B Nazanin" panose="00000400000000000000" pitchFamily="2" charset="-78"/>
              </a:rPr>
              <a:t>به</a:t>
            </a:r>
            <a:r>
              <a:rPr lang="en-US" dirty="0">
                <a:cs typeface="B Nazanin" panose="00000400000000000000" pitchFamily="2" charset="-78"/>
              </a:rPr>
              <a:t> MIPS Datapath III (و </a:t>
            </a:r>
            <a:r>
              <a:rPr lang="en-US" dirty="0" err="1">
                <a:cs typeface="B Nazanin" panose="00000400000000000000" pitchFamily="2" charset="-78"/>
              </a:rPr>
              <a:t>یک</a:t>
            </a:r>
            <a:r>
              <a:rPr lang="en-US" dirty="0">
                <a:cs typeface="B Nazanin" panose="00000400000000000000" pitchFamily="2" charset="-78"/>
              </a:rPr>
              <a:t> </a:t>
            </a:r>
            <a:r>
              <a:rPr lang="en-US" dirty="0" err="1">
                <a:cs typeface="B Nazanin" panose="00000400000000000000" pitchFamily="2" charset="-78"/>
              </a:rPr>
              <a:t>مالتی</a:t>
            </a:r>
            <a:r>
              <a:rPr lang="en-US" dirty="0">
                <a:cs typeface="B Nazanin" panose="00000400000000000000" pitchFamily="2" charset="-78"/>
              </a:rPr>
              <a:t> </a:t>
            </a:r>
            <a:r>
              <a:rPr lang="en-US" dirty="0" err="1">
                <a:cs typeface="B Nazanin" panose="00000400000000000000" pitchFamily="2" charset="-78"/>
              </a:rPr>
              <a:t>پلکسور</a:t>
            </a:r>
            <a:r>
              <a:rPr lang="en-US" dirty="0">
                <a:cs typeface="B Nazanin" panose="00000400000000000000" pitchFamily="2" charset="-78"/>
              </a:rPr>
              <a:t> </a:t>
            </a:r>
            <a:r>
              <a:rPr lang="en-US" dirty="0" err="1">
                <a:cs typeface="B Nazanin" panose="00000400000000000000" pitchFamily="2" charset="-78"/>
              </a:rPr>
              <a:t>جدید</a:t>
            </a:r>
            <a:r>
              <a:rPr lang="en-US" dirty="0">
                <a:cs typeface="B Nazanin" panose="00000400000000000000" pitchFamily="2" charset="-78"/>
              </a:rPr>
              <a:t> </a:t>
            </a:r>
            <a:r>
              <a:rPr lang="en-US" dirty="0" err="1">
                <a:cs typeface="B Nazanin" panose="00000400000000000000" pitchFamily="2" charset="-78"/>
              </a:rPr>
              <a:t>برای</a:t>
            </a:r>
            <a:r>
              <a:rPr lang="en-US" dirty="0">
                <a:cs typeface="B Nazanin" panose="00000400000000000000" pitchFamily="2" charset="-78"/>
              </a:rPr>
              <a:t> </a:t>
            </a:r>
            <a:r>
              <a:rPr lang="en-US" dirty="0" err="1">
                <a:cs typeface="B Nazanin" panose="00000400000000000000" pitchFamily="2" charset="-78"/>
              </a:rPr>
              <a:t>انتخاب</a:t>
            </a:r>
            <a:r>
              <a:rPr lang="en-US" dirty="0">
                <a:cs typeface="B Nazanin" panose="00000400000000000000" pitchFamily="2" charset="-78"/>
              </a:rPr>
              <a:t> </a:t>
            </a:r>
            <a:r>
              <a:rPr lang="en-US" dirty="0" err="1">
                <a:cs typeface="B Nazanin" panose="00000400000000000000" pitchFamily="2" charset="-78"/>
              </a:rPr>
              <a:t>فیلد</a:t>
            </a:r>
            <a:r>
              <a:rPr lang="en-US" dirty="0">
                <a:cs typeface="B Nazanin" panose="00000400000000000000" pitchFamily="2" charset="-78"/>
              </a:rPr>
              <a:t> </a:t>
            </a:r>
            <a:r>
              <a:rPr lang="en-US" dirty="0" err="1">
                <a:cs typeface="B Nazanin" panose="00000400000000000000" pitchFamily="2" charset="-78"/>
              </a:rPr>
              <a:t>رجیستر</a:t>
            </a:r>
            <a:r>
              <a:rPr lang="en-US" dirty="0">
                <a:cs typeface="B Nazanin" panose="00000400000000000000" pitchFamily="2" charset="-78"/>
              </a:rPr>
              <a:t> </a:t>
            </a:r>
            <a:r>
              <a:rPr lang="en-US" dirty="0" err="1">
                <a:cs typeface="B Nazanin" panose="00000400000000000000" pitchFamily="2" charset="-78"/>
              </a:rPr>
              <a:t>مقصد</a:t>
            </a:r>
            <a:r>
              <a:rPr lang="en-US" dirty="0">
                <a:cs typeface="B Nazanin" panose="00000400000000000000" pitchFamily="2" charset="-78"/>
              </a:rPr>
              <a:t> </a:t>
            </a:r>
            <a:r>
              <a:rPr lang="en-US" dirty="0" err="1">
                <a:cs typeface="B Nazanin" panose="00000400000000000000" pitchFamily="2" charset="-78"/>
              </a:rPr>
              <a:t>را</a:t>
            </a:r>
            <a:r>
              <a:rPr lang="en-US" dirty="0">
                <a:cs typeface="B Nazanin" panose="00000400000000000000" pitchFamily="2" charset="-78"/>
              </a:rPr>
              <a:t> </a:t>
            </a:r>
            <a:r>
              <a:rPr lang="en-US" dirty="0" err="1">
                <a:cs typeface="B Nazanin" panose="00000400000000000000" pitchFamily="2" charset="-78"/>
              </a:rPr>
              <a:t>مشخص</a:t>
            </a:r>
            <a:r>
              <a:rPr lang="en-US" dirty="0">
                <a:cs typeface="B Nazanin" panose="00000400000000000000" pitchFamily="2" charset="-78"/>
              </a:rPr>
              <a:t> </a:t>
            </a:r>
            <a:r>
              <a:rPr lang="en-US" dirty="0" err="1">
                <a:cs typeface="B Nazanin" panose="00000400000000000000" pitchFamily="2" charset="-78"/>
              </a:rPr>
              <a:t>کنید</a:t>
            </a:r>
            <a:r>
              <a:rPr lang="en-US" dirty="0">
                <a:cs typeface="B Nazanin" panose="00000400000000000000" pitchFamily="2" charset="-78"/>
              </a:rPr>
              <a:t>): 9 </a:t>
            </a:r>
            <a:r>
              <a:rPr lang="en-US" dirty="0" err="1">
                <a:cs typeface="B Nazanin" panose="00000400000000000000" pitchFamily="2" charset="-78"/>
              </a:rPr>
              <a:t>سیگنال</a:t>
            </a:r>
            <a:r>
              <a:rPr lang="en-US" dirty="0">
                <a:cs typeface="B Nazanin" panose="00000400000000000000" pitchFamily="2" charset="-78"/>
              </a:rPr>
              <a:t> </a:t>
            </a:r>
            <a:r>
              <a:rPr lang="en-US" dirty="0" err="1">
                <a:cs typeface="B Nazanin" panose="00000400000000000000" pitchFamily="2" charset="-78"/>
              </a:rPr>
              <a:t>کنترلی</a:t>
            </a:r>
            <a:r>
              <a:rPr lang="en-US" dirty="0">
                <a:cs typeface="B Nazanin" panose="00000400000000000000" pitchFamily="2" charset="-78"/>
              </a:rPr>
              <a:t> </a:t>
            </a:r>
            <a:r>
              <a:rPr lang="en-US" dirty="0" err="1">
                <a:cs typeface="B Nazanin" panose="00000400000000000000" pitchFamily="2" charset="-78"/>
              </a:rPr>
              <a:t>چه</a:t>
            </a:r>
            <a:r>
              <a:rPr lang="en-US" dirty="0">
                <a:cs typeface="B Nazanin" panose="00000400000000000000" pitchFamily="2" charset="-78"/>
              </a:rPr>
              <a:t> </a:t>
            </a:r>
            <a:r>
              <a:rPr lang="en-US" dirty="0" err="1">
                <a:cs typeface="B Nazanin" panose="00000400000000000000" pitchFamily="2" charset="-78"/>
              </a:rPr>
              <a:t>وظایفی</a:t>
            </a:r>
            <a:r>
              <a:rPr lang="en-US" dirty="0">
                <a:cs typeface="B Nazanin" panose="00000400000000000000" pitchFamily="2" charset="-78"/>
              </a:rPr>
              <a:t> </a:t>
            </a:r>
            <a:r>
              <a:rPr lang="en-US" dirty="0" err="1">
                <a:cs typeface="B Nazanin" panose="00000400000000000000" pitchFamily="2" charset="-78"/>
              </a:rPr>
              <a:t>دارند</a:t>
            </a:r>
            <a:r>
              <a:rPr lang="en-US" dirty="0">
                <a:cs typeface="B Nazanin" panose="00000400000000000000" pitchFamily="2" charset="-78"/>
              </a:rPr>
              <a:t>؟</a:t>
            </a:r>
          </a:p>
        </p:txBody>
      </p:sp>
    </p:spTree>
    <p:extLst>
      <p:ext uri="{BB962C8B-B14F-4D97-AF65-F5344CB8AC3E}">
        <p14:creationId xmlns:p14="http://schemas.microsoft.com/office/powerpoint/2010/main" val="3519862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70053-E5D9-FE51-4725-DDB75EE1F7B1}"/>
              </a:ext>
            </a:extLst>
          </p:cNvPr>
          <p:cNvPicPr>
            <a:picLocks noChangeAspect="1"/>
          </p:cNvPicPr>
          <p:nvPr/>
        </p:nvPicPr>
        <p:blipFill>
          <a:blip r:embed="rId3"/>
          <a:stretch>
            <a:fillRect/>
          </a:stretch>
        </p:blipFill>
        <p:spPr>
          <a:xfrm>
            <a:off x="0" y="1045029"/>
            <a:ext cx="9144000" cy="5383764"/>
          </a:xfrm>
          <a:prstGeom prst="rect">
            <a:avLst/>
          </a:prstGeom>
        </p:spPr>
      </p:pic>
      <p:sp>
        <p:nvSpPr>
          <p:cNvPr id="5" name="TextBox 4">
            <a:extLst>
              <a:ext uri="{FF2B5EF4-FFF2-40B4-BE49-F238E27FC236}">
                <a16:creationId xmlns:a16="http://schemas.microsoft.com/office/drawing/2014/main" id="{57D68E0F-CB9A-FFA2-6D93-A07C695B4ADC}"/>
              </a:ext>
            </a:extLst>
          </p:cNvPr>
          <p:cNvSpPr txBox="1"/>
          <p:nvPr/>
        </p:nvSpPr>
        <p:spPr>
          <a:xfrm>
            <a:off x="2286000" y="167597"/>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a:t>
            </a:r>
            <a:endParaRPr lang="en-US" sz="2800" dirty="0"/>
          </a:p>
        </p:txBody>
      </p:sp>
      <p:sp>
        <p:nvSpPr>
          <p:cNvPr id="8" name="TextBox 7">
            <a:extLst>
              <a:ext uri="{FF2B5EF4-FFF2-40B4-BE49-F238E27FC236}">
                <a16:creationId xmlns:a16="http://schemas.microsoft.com/office/drawing/2014/main" id="{CFA6509A-6F57-6469-B531-D4079C264976}"/>
              </a:ext>
            </a:extLst>
          </p:cNvPr>
          <p:cNvSpPr txBox="1"/>
          <p:nvPr/>
        </p:nvSpPr>
        <p:spPr>
          <a:xfrm>
            <a:off x="2286000" y="5812971"/>
            <a:ext cx="4572000" cy="369332"/>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Effects of the seven control signals </a:t>
            </a:r>
            <a:endParaRPr lang="en-US" dirty="0"/>
          </a:p>
        </p:txBody>
      </p:sp>
    </p:spTree>
    <p:extLst>
      <p:ext uri="{BB962C8B-B14F-4D97-AF65-F5344CB8AC3E}">
        <p14:creationId xmlns:p14="http://schemas.microsoft.com/office/powerpoint/2010/main" val="3553399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3FAA83-6E42-B16A-46D4-26FC601B70F1}"/>
              </a:ext>
            </a:extLst>
          </p:cNvPr>
          <p:cNvPicPr>
            <a:picLocks noChangeAspect="1"/>
          </p:cNvPicPr>
          <p:nvPr/>
        </p:nvPicPr>
        <p:blipFill>
          <a:blip r:embed="rId3"/>
          <a:stretch>
            <a:fillRect/>
          </a:stretch>
        </p:blipFill>
        <p:spPr>
          <a:xfrm>
            <a:off x="0" y="895738"/>
            <a:ext cx="9144000" cy="5551715"/>
          </a:xfrm>
          <a:prstGeom prst="rect">
            <a:avLst/>
          </a:prstGeom>
        </p:spPr>
      </p:pic>
      <p:sp>
        <p:nvSpPr>
          <p:cNvPr id="11" name="TextBox 10">
            <a:extLst>
              <a:ext uri="{FF2B5EF4-FFF2-40B4-BE49-F238E27FC236}">
                <a16:creationId xmlns:a16="http://schemas.microsoft.com/office/drawing/2014/main" id="{23C6DCEE-5444-9656-4262-A68BD9546CB8}"/>
              </a:ext>
            </a:extLst>
          </p:cNvPr>
          <p:cNvSpPr txBox="1"/>
          <p:nvPr/>
        </p:nvSpPr>
        <p:spPr>
          <a:xfrm>
            <a:off x="2286000" y="214251"/>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a:t>
            </a:r>
            <a:endParaRPr lang="en-US" sz="2800" dirty="0"/>
          </a:p>
        </p:txBody>
      </p:sp>
      <p:sp>
        <p:nvSpPr>
          <p:cNvPr id="13" name="TextBox 12">
            <a:extLst>
              <a:ext uri="{FF2B5EF4-FFF2-40B4-BE49-F238E27FC236}">
                <a16:creationId xmlns:a16="http://schemas.microsoft.com/office/drawing/2014/main" id="{962360EB-B4E9-6B55-B699-281828E13BAC}"/>
              </a:ext>
            </a:extLst>
          </p:cNvPr>
          <p:cNvSpPr txBox="1"/>
          <p:nvPr/>
        </p:nvSpPr>
        <p:spPr>
          <a:xfrm>
            <a:off x="2248678" y="5962262"/>
            <a:ext cx="4646644" cy="369332"/>
          </a:xfrm>
          <a:prstGeom prst="rect">
            <a:avLst/>
          </a:prstGeom>
          <a:noFill/>
        </p:spPr>
        <p:txBody>
          <a:bodyPr wrap="square">
            <a:spAutoFit/>
          </a:bodyPr>
          <a:lstStyle/>
          <a:p>
            <a:pPr algn="ctr"/>
            <a:r>
              <a:rPr lang="fa-IR" sz="1800" b="1" i="0" u="none" strike="noStrike" baseline="0" dirty="0">
                <a:solidFill>
                  <a:srgbClr val="000000"/>
                </a:solidFill>
                <a:latin typeface="Tahoma" panose="020B0604030504040204" pitchFamily="34" charset="0"/>
              </a:rPr>
              <a:t>اثرات هفت سیگنال کنترل</a:t>
            </a:r>
            <a:endParaRPr lang="en-US" dirty="0"/>
          </a:p>
        </p:txBody>
      </p:sp>
    </p:spTree>
    <p:extLst>
      <p:ext uri="{BB962C8B-B14F-4D97-AF65-F5344CB8AC3E}">
        <p14:creationId xmlns:p14="http://schemas.microsoft.com/office/powerpoint/2010/main" val="324949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•The different fields are:</a:t>
            </a:r>
          </a:p>
          <a:p>
            <a:r>
              <a:rPr lang="en-US" sz="1800" b="0" i="0" u="none" strike="noStrike" baseline="0" dirty="0">
                <a:solidFill>
                  <a:srgbClr val="2A1A00"/>
                </a:solidFill>
                <a:latin typeface="Gill Sans MT" panose="020B0502020104020203" pitchFamily="34" charset="0"/>
                <a:cs typeface="B Nazanin" panose="00000400000000000000" pitchFamily="2" charset="-78"/>
              </a:rPr>
              <a:t>–op: operation of the instruction</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err="1">
                <a:solidFill>
                  <a:srgbClr val="2A1A00"/>
                </a:solidFill>
                <a:latin typeface="Gill Sans MT" panose="020B0502020104020203" pitchFamily="34" charset="0"/>
                <a:cs typeface="B Nazanin" panose="00000400000000000000" pitchFamily="2" charset="-78"/>
              </a:rPr>
              <a:t>rs</a:t>
            </a:r>
            <a:r>
              <a:rPr lang="en-US" sz="1800" b="0" i="0" u="none" strike="noStrike" baseline="0" dirty="0">
                <a:solidFill>
                  <a:srgbClr val="2A1A00"/>
                </a:solidFill>
                <a:latin typeface="Gill Sans MT" panose="020B0502020104020203" pitchFamily="34" charset="0"/>
                <a:cs typeface="B Nazanin" panose="00000400000000000000" pitchFamily="2" charset="-78"/>
              </a:rPr>
              <a:t>, rt, </a:t>
            </a:r>
            <a:r>
              <a:rPr lang="en-US" sz="1800" b="0" i="0" u="none" strike="noStrike" baseline="0" dirty="0" err="1">
                <a:solidFill>
                  <a:srgbClr val="2A1A00"/>
                </a:solidFill>
                <a:latin typeface="Gill Sans MT" panose="020B0502020104020203" pitchFamily="34" charset="0"/>
                <a:cs typeface="B Nazanin" panose="00000400000000000000" pitchFamily="2" charset="-78"/>
              </a:rPr>
              <a:t>rd</a:t>
            </a:r>
            <a:r>
              <a:rPr lang="en-US" sz="1800" b="0" i="0" u="none" strike="noStrike" baseline="0" dirty="0">
                <a:solidFill>
                  <a:srgbClr val="2A1A00"/>
                </a:solidFill>
                <a:latin typeface="Gill Sans MT" panose="020B0502020104020203" pitchFamily="34" charset="0"/>
                <a:cs typeface="B Nazanin" panose="00000400000000000000" pitchFamily="2" charset="-78"/>
              </a:rPr>
              <a:t>: the source and destination register</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err="1">
                <a:solidFill>
                  <a:srgbClr val="2A1A00"/>
                </a:solidFill>
                <a:latin typeface="Gill Sans MT" panose="020B0502020104020203" pitchFamily="34" charset="0"/>
                <a:cs typeface="B Nazanin" panose="00000400000000000000" pitchFamily="2" charset="-78"/>
              </a:rPr>
              <a:t>shamt</a:t>
            </a:r>
            <a:r>
              <a:rPr lang="en-US" sz="1800" b="0" i="0" u="none" strike="noStrike" baseline="0" dirty="0">
                <a:solidFill>
                  <a:srgbClr val="2A1A00"/>
                </a:solidFill>
                <a:latin typeface="Gill Sans MT" panose="020B0502020104020203" pitchFamily="34" charset="0"/>
                <a:cs typeface="B Nazanin" panose="00000400000000000000" pitchFamily="2" charset="-78"/>
              </a:rPr>
              <a:t>: shift amount</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err="1">
                <a:solidFill>
                  <a:srgbClr val="585858"/>
                </a:solidFill>
                <a:latin typeface="Gill Sans MT" panose="020B0502020104020203" pitchFamily="34" charset="0"/>
                <a:cs typeface="B Nazanin" panose="00000400000000000000" pitchFamily="2" charset="-78"/>
              </a:rPr>
              <a:t>funct</a:t>
            </a:r>
            <a:r>
              <a:rPr lang="en-US" sz="1800" b="0" i="0" u="none" strike="noStrike" baseline="0" dirty="0">
                <a:solidFill>
                  <a:srgbClr val="585858"/>
                </a:solidFill>
                <a:latin typeface="Gill Sans MT" panose="020B0502020104020203" pitchFamily="34" charset="0"/>
                <a:cs typeface="B Nazanin" panose="00000400000000000000" pitchFamily="2" charset="-78"/>
              </a:rPr>
              <a:t>: selects the variant of the operation in the “op” field</a:t>
            </a:r>
          </a:p>
          <a:p>
            <a:r>
              <a:rPr lang="en-US" sz="1800" b="0" i="0" u="none" strike="noStrike" baseline="0" dirty="0">
                <a:solidFill>
                  <a:srgbClr val="2A1A00"/>
                </a:solidFill>
                <a:latin typeface="Gill Sans MT" panose="020B0502020104020203" pitchFamily="34" charset="0"/>
                <a:cs typeface="B Nazanin" panose="00000400000000000000" pitchFamily="2" charset="-78"/>
              </a:rPr>
              <a:t>–address / immediate: address offset or immediate value</a:t>
            </a:r>
          </a:p>
          <a:p>
            <a:r>
              <a:rPr lang="en-US" sz="1800" b="0" i="0" u="none" strike="noStrike" baseline="0" dirty="0">
                <a:solidFill>
                  <a:srgbClr val="2A1A00"/>
                </a:solidFill>
                <a:latin typeface="Gill Sans MT" panose="020B0502020104020203" pitchFamily="34" charset="0"/>
                <a:cs typeface="B Nazanin" panose="00000400000000000000" pitchFamily="2" charset="-78"/>
              </a:rPr>
              <a:t>–target address: target address of the jump instruction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308324"/>
          </a:xfrm>
          <a:prstGeom prst="rect">
            <a:avLst/>
          </a:prstGeom>
          <a:noFill/>
        </p:spPr>
        <p:txBody>
          <a:bodyPr wrap="square" rtlCol="0">
            <a:spAutoFit/>
          </a:bodyPr>
          <a:lstStyle/>
          <a:p>
            <a:pPr algn="r" rtl="1"/>
            <a:r>
              <a:rPr lang="fa-IR" dirty="0">
                <a:cs typeface="B Nazanin" panose="00000400000000000000" pitchFamily="2" charset="-78"/>
              </a:rPr>
              <a:t>• زمینه های مختلف عبارتند از:</a:t>
            </a:r>
          </a:p>
          <a:p>
            <a:pPr algn="r" rtl="1"/>
            <a:r>
              <a:rPr lang="fa-IR" dirty="0">
                <a:cs typeface="B Nazanin" panose="00000400000000000000" pitchFamily="2" charset="-78"/>
              </a:rPr>
              <a:t>–</a:t>
            </a:r>
            <a:r>
              <a:rPr lang="en-US" dirty="0">
                <a:cs typeface="B Nazanin" panose="00000400000000000000" pitchFamily="2" charset="-78"/>
              </a:rPr>
              <a:t>op: </a:t>
            </a:r>
            <a:r>
              <a:rPr lang="fa-IR" dirty="0">
                <a:cs typeface="B Nazanin" panose="00000400000000000000" pitchFamily="2" charset="-78"/>
              </a:rPr>
              <a:t>عملیات دستورالعمل</a:t>
            </a:r>
          </a:p>
          <a:p>
            <a:pPr algn="r" rtl="1"/>
            <a:r>
              <a:rPr lang="fa-IR" dirty="0">
                <a:cs typeface="B Nazanin" panose="00000400000000000000" pitchFamily="2" charset="-78"/>
              </a:rPr>
              <a:t>–</a:t>
            </a:r>
            <a:r>
              <a:rPr lang="en-US" dirty="0" err="1">
                <a:cs typeface="B Nazanin" panose="00000400000000000000" pitchFamily="2" charset="-78"/>
              </a:rPr>
              <a:t>rs</a:t>
            </a:r>
            <a:r>
              <a:rPr lang="en-US" dirty="0">
                <a:cs typeface="B Nazanin" panose="00000400000000000000" pitchFamily="2" charset="-78"/>
              </a:rPr>
              <a:t>، rt، </a:t>
            </a:r>
            <a:r>
              <a:rPr lang="en-US" dirty="0" err="1">
                <a:cs typeface="B Nazanin" panose="00000400000000000000" pitchFamily="2" charset="-78"/>
              </a:rPr>
              <a:t>rd</a:t>
            </a:r>
            <a:r>
              <a:rPr lang="en-US" dirty="0">
                <a:cs typeface="B Nazanin" panose="00000400000000000000" pitchFamily="2" charset="-78"/>
              </a:rPr>
              <a:t>: </a:t>
            </a:r>
            <a:r>
              <a:rPr lang="fa-IR" dirty="0">
                <a:cs typeface="B Nazanin" panose="00000400000000000000" pitchFamily="2" charset="-78"/>
              </a:rPr>
              <a:t>ثبت منبع و مقصد</a:t>
            </a:r>
          </a:p>
          <a:p>
            <a:pPr algn="r" rtl="1"/>
            <a:r>
              <a:rPr lang="fa-IR" dirty="0">
                <a:cs typeface="B Nazanin" panose="00000400000000000000" pitchFamily="2" charset="-78"/>
              </a:rPr>
              <a:t>–شمت: مقدار جابجایی</a:t>
            </a:r>
          </a:p>
          <a:p>
            <a:pPr algn="r" rtl="1"/>
            <a:r>
              <a:rPr lang="fa-IR" dirty="0">
                <a:cs typeface="B Nazanin" panose="00000400000000000000" pitchFamily="2" charset="-78"/>
              </a:rPr>
              <a:t>–</a:t>
            </a:r>
            <a:r>
              <a:rPr lang="en-US" dirty="0" err="1">
                <a:cs typeface="B Nazanin" panose="00000400000000000000" pitchFamily="2" charset="-78"/>
              </a:rPr>
              <a:t>funct</a:t>
            </a:r>
            <a:r>
              <a:rPr lang="en-US" dirty="0">
                <a:cs typeface="B Nazanin" panose="00000400000000000000" pitchFamily="2" charset="-78"/>
              </a:rPr>
              <a:t>: </a:t>
            </a:r>
            <a:r>
              <a:rPr lang="fa-IR" dirty="0">
                <a:cs typeface="B Nazanin" panose="00000400000000000000" pitchFamily="2" charset="-78"/>
              </a:rPr>
              <a:t>نوع عملیات را در قسمت "</a:t>
            </a:r>
            <a:r>
              <a:rPr lang="en-US" dirty="0">
                <a:cs typeface="B Nazanin" panose="00000400000000000000" pitchFamily="2" charset="-78"/>
              </a:rPr>
              <a:t>op" </a:t>
            </a:r>
            <a:r>
              <a:rPr lang="fa-IR" dirty="0">
                <a:cs typeface="B Nazanin" panose="00000400000000000000" pitchFamily="2" charset="-78"/>
              </a:rPr>
              <a:t>انتخاب می کند</a:t>
            </a:r>
          </a:p>
          <a:p>
            <a:pPr algn="r" rtl="1"/>
            <a:r>
              <a:rPr lang="fa-IR" dirty="0">
                <a:cs typeface="B Nazanin" panose="00000400000000000000" pitchFamily="2" charset="-78"/>
              </a:rPr>
              <a:t>– آدرس / فوری: آدرس افست یا مقدار فوری</a:t>
            </a:r>
          </a:p>
          <a:p>
            <a:pPr algn="r" rtl="1"/>
            <a:r>
              <a:rPr lang="fa-IR" dirty="0">
                <a:cs typeface="B Nazanin" panose="00000400000000000000" pitchFamily="2" charset="-78"/>
              </a:rPr>
              <a:t>آدرس هدف: آدرس هدف دستور پرش</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REVIEW: THE MIPS INSTRUCTION FORMATS</a:t>
            </a:r>
          </a:p>
          <a:p>
            <a:pPr algn="ctr"/>
            <a:r>
              <a:rPr lang="fa-IR" dirty="0">
                <a:cs typeface="B Nazanin" panose="00000400000000000000" pitchFamily="2" charset="-78"/>
              </a:rPr>
              <a:t>بررسی: فرمت‌های دستورالعمل </a:t>
            </a:r>
            <a:r>
              <a:rPr lang="en-US" dirty="0">
                <a:cs typeface="B Nazanin" panose="00000400000000000000" pitchFamily="2" charset="-78"/>
              </a:rPr>
              <a:t>MIPS</a:t>
            </a:r>
          </a:p>
        </p:txBody>
      </p:sp>
      <p:pic>
        <p:nvPicPr>
          <p:cNvPr id="3" name="Picture 2">
            <a:extLst>
              <a:ext uri="{FF2B5EF4-FFF2-40B4-BE49-F238E27FC236}">
                <a16:creationId xmlns:a16="http://schemas.microsoft.com/office/drawing/2014/main" id="{57425CDD-D0E7-9A87-D9B7-922844A9968A}"/>
              </a:ext>
            </a:extLst>
          </p:cNvPr>
          <p:cNvPicPr>
            <a:picLocks noChangeAspect="1"/>
          </p:cNvPicPr>
          <p:nvPr/>
        </p:nvPicPr>
        <p:blipFill>
          <a:blip r:embed="rId3"/>
          <a:stretch>
            <a:fillRect/>
          </a:stretch>
        </p:blipFill>
        <p:spPr>
          <a:xfrm>
            <a:off x="1732968" y="4045334"/>
            <a:ext cx="6256562" cy="2499577"/>
          </a:xfrm>
          <a:prstGeom prst="rect">
            <a:avLst/>
          </a:prstGeom>
        </p:spPr>
      </p:pic>
    </p:spTree>
    <p:extLst>
      <p:ext uri="{BB962C8B-B14F-4D97-AF65-F5344CB8AC3E}">
        <p14:creationId xmlns:p14="http://schemas.microsoft.com/office/powerpoint/2010/main" val="846002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3C6DCEE-5444-9656-4262-A68BD9546CB8}"/>
              </a:ext>
            </a:extLst>
          </p:cNvPr>
          <p:cNvSpPr txBox="1"/>
          <p:nvPr/>
        </p:nvSpPr>
        <p:spPr>
          <a:xfrm>
            <a:off x="2285999" y="75752"/>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DATAPATH WITH CONTROL II </a:t>
            </a:r>
            <a:endParaRPr lang="en-US" sz="3600" dirty="0"/>
          </a:p>
        </p:txBody>
      </p:sp>
      <p:sp>
        <p:nvSpPr>
          <p:cNvPr id="13" name="TextBox 12">
            <a:extLst>
              <a:ext uri="{FF2B5EF4-FFF2-40B4-BE49-F238E27FC236}">
                <a16:creationId xmlns:a16="http://schemas.microsoft.com/office/drawing/2014/main" id="{962360EB-B4E9-6B55-B699-281828E13BAC}"/>
              </a:ext>
            </a:extLst>
          </p:cNvPr>
          <p:cNvSpPr txBox="1"/>
          <p:nvPr/>
        </p:nvSpPr>
        <p:spPr>
          <a:xfrm>
            <a:off x="0" y="5389404"/>
            <a:ext cx="9498562" cy="646331"/>
          </a:xfrm>
          <a:prstGeom prst="rect">
            <a:avLst/>
          </a:prstGeom>
          <a:noFill/>
        </p:spPr>
        <p:txBody>
          <a:bodyPr wrap="square">
            <a:spAutoFit/>
          </a:bodyPr>
          <a:lstStyle/>
          <a:p>
            <a:r>
              <a:rPr lang="en-US" sz="1800" i="0" u="none" strike="noStrike" baseline="0" dirty="0">
                <a:solidFill>
                  <a:srgbClr val="000000"/>
                </a:solidFill>
                <a:latin typeface="Tahoma" panose="020B0604030504040204" pitchFamily="34" charset="0"/>
              </a:rPr>
              <a:t>MIPS </a:t>
            </a:r>
            <a:r>
              <a:rPr lang="en-US" sz="1800" i="0" u="none" strike="noStrike" baseline="0" dirty="0" err="1">
                <a:solidFill>
                  <a:srgbClr val="000000"/>
                </a:solidFill>
                <a:latin typeface="Tahoma" panose="020B0604030504040204" pitchFamily="34" charset="0"/>
              </a:rPr>
              <a:t>datapath</a:t>
            </a:r>
            <a:r>
              <a:rPr lang="en-US" sz="1800" i="0" u="none" strike="noStrike" baseline="0" dirty="0">
                <a:solidFill>
                  <a:srgbClr val="000000"/>
                </a:solidFill>
                <a:latin typeface="Tahoma" panose="020B0604030504040204" pitchFamily="34" charset="0"/>
              </a:rPr>
              <a:t> with the control unit: input to control is the 6-bit instruction </a:t>
            </a:r>
          </a:p>
          <a:p>
            <a:r>
              <a:rPr lang="en-US" sz="1800" i="0" u="none" strike="noStrike" baseline="0" dirty="0">
                <a:solidFill>
                  <a:srgbClr val="000000"/>
                </a:solidFill>
                <a:latin typeface="Tahoma" panose="020B0604030504040204" pitchFamily="34" charset="0"/>
              </a:rPr>
              <a:t>opcode field, output is seven 1-bit signals and the 2-bit </a:t>
            </a:r>
            <a:r>
              <a:rPr lang="en-US" sz="1800" i="0" u="none" strike="noStrike" baseline="0" dirty="0" err="1">
                <a:solidFill>
                  <a:srgbClr val="000000"/>
                </a:solidFill>
                <a:latin typeface="Tahoma" panose="020B0604030504040204" pitchFamily="34" charset="0"/>
              </a:rPr>
              <a:t>ALUOp</a:t>
            </a:r>
            <a:r>
              <a:rPr lang="en-US" sz="1800" i="0" u="none" strike="noStrike" baseline="0" dirty="0">
                <a:solidFill>
                  <a:srgbClr val="000000"/>
                </a:solidFill>
                <a:latin typeface="Tahoma" panose="020B0604030504040204" pitchFamily="34" charset="0"/>
              </a:rPr>
              <a:t> signal </a:t>
            </a:r>
            <a:endParaRPr lang="en-US" dirty="0"/>
          </a:p>
        </p:txBody>
      </p:sp>
      <p:pic>
        <p:nvPicPr>
          <p:cNvPr id="3" name="Picture 2">
            <a:extLst>
              <a:ext uri="{FF2B5EF4-FFF2-40B4-BE49-F238E27FC236}">
                <a16:creationId xmlns:a16="http://schemas.microsoft.com/office/drawing/2014/main" id="{6C35AFF0-B784-17C7-43F1-4E8F34DAD98E}"/>
              </a:ext>
            </a:extLst>
          </p:cNvPr>
          <p:cNvPicPr>
            <a:picLocks noChangeAspect="1"/>
          </p:cNvPicPr>
          <p:nvPr/>
        </p:nvPicPr>
        <p:blipFill>
          <a:blip r:embed="rId3"/>
          <a:stretch>
            <a:fillRect/>
          </a:stretch>
        </p:blipFill>
        <p:spPr>
          <a:xfrm>
            <a:off x="0" y="636364"/>
            <a:ext cx="9143999" cy="4654093"/>
          </a:xfrm>
          <a:prstGeom prst="rect">
            <a:avLst/>
          </a:prstGeom>
        </p:spPr>
      </p:pic>
      <p:sp>
        <p:nvSpPr>
          <p:cNvPr id="5" name="TextBox 4">
            <a:extLst>
              <a:ext uri="{FF2B5EF4-FFF2-40B4-BE49-F238E27FC236}">
                <a16:creationId xmlns:a16="http://schemas.microsoft.com/office/drawing/2014/main" id="{521D9367-7436-8489-FD26-849D18300B5F}"/>
              </a:ext>
            </a:extLst>
          </p:cNvPr>
          <p:cNvSpPr txBox="1"/>
          <p:nvPr/>
        </p:nvSpPr>
        <p:spPr>
          <a:xfrm>
            <a:off x="1" y="6046726"/>
            <a:ext cx="9143998" cy="646331"/>
          </a:xfrm>
          <a:prstGeom prst="rect">
            <a:avLst/>
          </a:prstGeom>
          <a:noFill/>
        </p:spPr>
        <p:txBody>
          <a:bodyPr wrap="square">
            <a:spAutoFit/>
          </a:bodyPr>
          <a:lstStyle/>
          <a:p>
            <a:pPr algn="r" rtl="1"/>
            <a:r>
              <a:rPr lang="en-US" dirty="0" err="1"/>
              <a:t>مسیر</a:t>
            </a:r>
            <a:r>
              <a:rPr lang="en-US" dirty="0"/>
              <a:t> </a:t>
            </a:r>
            <a:r>
              <a:rPr lang="en-US" dirty="0" err="1"/>
              <a:t>داده</a:t>
            </a:r>
            <a:r>
              <a:rPr lang="en-US" dirty="0"/>
              <a:t> MIPS </a:t>
            </a:r>
            <a:r>
              <a:rPr lang="en-US" dirty="0" err="1"/>
              <a:t>با</a:t>
            </a:r>
            <a:r>
              <a:rPr lang="en-US" dirty="0"/>
              <a:t> </a:t>
            </a:r>
            <a:r>
              <a:rPr lang="en-US" dirty="0" err="1"/>
              <a:t>واحد</a:t>
            </a:r>
            <a:r>
              <a:rPr lang="en-US" dirty="0"/>
              <a:t> </a:t>
            </a:r>
            <a:r>
              <a:rPr lang="en-US" dirty="0" err="1"/>
              <a:t>کنترل</a:t>
            </a:r>
            <a:r>
              <a:rPr lang="en-US" dirty="0"/>
              <a:t>: </a:t>
            </a:r>
            <a:r>
              <a:rPr lang="en-US" dirty="0" err="1"/>
              <a:t>ورودی</a:t>
            </a:r>
            <a:r>
              <a:rPr lang="en-US" dirty="0"/>
              <a:t> </a:t>
            </a:r>
            <a:r>
              <a:rPr lang="en-US" dirty="0" err="1"/>
              <a:t>برای</a:t>
            </a:r>
            <a:r>
              <a:rPr lang="en-US" dirty="0"/>
              <a:t> </a:t>
            </a:r>
            <a:r>
              <a:rPr lang="en-US" dirty="0" err="1"/>
              <a:t>کنترل</a:t>
            </a:r>
            <a:r>
              <a:rPr lang="en-US" dirty="0"/>
              <a:t> </a:t>
            </a:r>
            <a:r>
              <a:rPr lang="en-US" dirty="0" err="1"/>
              <a:t>دستورالعمل</a:t>
            </a:r>
            <a:r>
              <a:rPr lang="en-US" dirty="0"/>
              <a:t> 6 </a:t>
            </a:r>
            <a:r>
              <a:rPr lang="en-US" dirty="0" err="1"/>
              <a:t>بیتی</a:t>
            </a:r>
            <a:r>
              <a:rPr lang="en-US" dirty="0"/>
              <a:t> </a:t>
            </a:r>
            <a:r>
              <a:rPr lang="en-US" dirty="0" err="1"/>
              <a:t>استفیلد</a:t>
            </a:r>
            <a:r>
              <a:rPr lang="en-US" dirty="0"/>
              <a:t> opcode، </a:t>
            </a:r>
            <a:r>
              <a:rPr lang="en-US" dirty="0" err="1"/>
              <a:t>خروجی</a:t>
            </a:r>
            <a:r>
              <a:rPr lang="en-US" dirty="0"/>
              <a:t> </a:t>
            </a:r>
            <a:r>
              <a:rPr lang="en-US" dirty="0" err="1"/>
              <a:t>هفت</a:t>
            </a:r>
            <a:r>
              <a:rPr lang="en-US" dirty="0"/>
              <a:t> </a:t>
            </a:r>
            <a:r>
              <a:rPr lang="en-US" dirty="0" err="1"/>
              <a:t>سیگنال</a:t>
            </a:r>
            <a:r>
              <a:rPr lang="en-US" dirty="0"/>
              <a:t> 1 </a:t>
            </a:r>
            <a:r>
              <a:rPr lang="en-US" dirty="0" err="1"/>
              <a:t>بیتی</a:t>
            </a:r>
            <a:r>
              <a:rPr lang="en-US" dirty="0"/>
              <a:t> و </a:t>
            </a:r>
            <a:r>
              <a:rPr lang="en-US" dirty="0" err="1"/>
              <a:t>سیگنال</a:t>
            </a:r>
            <a:r>
              <a:rPr lang="en-US" dirty="0"/>
              <a:t> </a:t>
            </a:r>
            <a:r>
              <a:rPr lang="en-US" dirty="0" err="1"/>
              <a:t>ALUOp</a:t>
            </a:r>
            <a:r>
              <a:rPr lang="en-US" dirty="0"/>
              <a:t> 2 </a:t>
            </a:r>
            <a:r>
              <a:rPr lang="en-US" dirty="0" err="1"/>
              <a:t>بیتی</a:t>
            </a:r>
            <a:r>
              <a:rPr lang="en-US" dirty="0"/>
              <a:t> </a:t>
            </a:r>
            <a:r>
              <a:rPr lang="en-US" dirty="0" err="1"/>
              <a:t>است</a:t>
            </a:r>
            <a:endParaRPr lang="en-US" dirty="0"/>
          </a:p>
        </p:txBody>
      </p:sp>
    </p:spTree>
    <p:extLst>
      <p:ext uri="{BB962C8B-B14F-4D97-AF65-F5344CB8AC3E}">
        <p14:creationId xmlns:p14="http://schemas.microsoft.com/office/powerpoint/2010/main" val="3899483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C3ED84-B1F0-53E3-F7E8-36FF844B917E}"/>
              </a:ext>
            </a:extLst>
          </p:cNvPr>
          <p:cNvPicPr>
            <a:picLocks noChangeAspect="1"/>
          </p:cNvPicPr>
          <p:nvPr/>
        </p:nvPicPr>
        <p:blipFill>
          <a:blip r:embed="rId3"/>
          <a:stretch>
            <a:fillRect/>
          </a:stretch>
        </p:blipFill>
        <p:spPr>
          <a:xfrm>
            <a:off x="0" y="342206"/>
            <a:ext cx="9144000" cy="5067869"/>
          </a:xfrm>
          <a:prstGeom prst="rect">
            <a:avLst/>
          </a:prstGeom>
        </p:spPr>
      </p:pic>
      <p:pic>
        <p:nvPicPr>
          <p:cNvPr id="9" name="Picture 8">
            <a:extLst>
              <a:ext uri="{FF2B5EF4-FFF2-40B4-BE49-F238E27FC236}">
                <a16:creationId xmlns:a16="http://schemas.microsoft.com/office/drawing/2014/main" id="{3744610E-4403-B1BA-33B9-54F3B2396358}"/>
              </a:ext>
            </a:extLst>
          </p:cNvPr>
          <p:cNvPicPr>
            <a:picLocks noChangeAspect="1"/>
          </p:cNvPicPr>
          <p:nvPr/>
        </p:nvPicPr>
        <p:blipFill>
          <a:blip r:embed="rId4"/>
          <a:stretch>
            <a:fillRect/>
          </a:stretch>
        </p:blipFill>
        <p:spPr>
          <a:xfrm>
            <a:off x="895031" y="5410075"/>
            <a:ext cx="7353937" cy="1447925"/>
          </a:xfrm>
          <a:prstGeom prst="rect">
            <a:avLst/>
          </a:prstGeom>
        </p:spPr>
      </p:pic>
      <p:sp>
        <p:nvSpPr>
          <p:cNvPr id="12" name="TextBox 11">
            <a:extLst>
              <a:ext uri="{FF2B5EF4-FFF2-40B4-BE49-F238E27FC236}">
                <a16:creationId xmlns:a16="http://schemas.microsoft.com/office/drawing/2014/main" id="{374E16C9-8803-009A-FA41-34C2C62650ED}"/>
              </a:ext>
            </a:extLst>
          </p:cNvPr>
          <p:cNvSpPr txBox="1"/>
          <p:nvPr/>
        </p:nvSpPr>
        <p:spPr>
          <a:xfrm>
            <a:off x="146957" y="4244725"/>
            <a:ext cx="1905777" cy="954107"/>
          </a:xfrm>
          <a:prstGeom prst="rect">
            <a:avLst/>
          </a:prstGeom>
          <a:noFill/>
        </p:spPr>
        <p:txBody>
          <a:bodyPr wrap="square">
            <a:spAutoFit/>
          </a:bodyPr>
          <a:lstStyle/>
          <a:p>
            <a:r>
              <a:rPr lang="en-US" sz="1400" b="0" i="0" u="none" strike="noStrike" baseline="0" dirty="0" err="1">
                <a:solidFill>
                  <a:srgbClr val="000000"/>
                </a:solidFill>
                <a:latin typeface="Tahoma" panose="020B0604030504040204" pitchFamily="34" charset="0"/>
              </a:rPr>
              <a:t>PCSrc</a:t>
            </a:r>
            <a:r>
              <a:rPr lang="en-US" sz="1400" b="0" i="0" u="none" strike="noStrike" baseline="0" dirty="0">
                <a:solidFill>
                  <a:srgbClr val="000000"/>
                </a:solidFill>
                <a:latin typeface="Tahoma" panose="020B0604030504040204" pitchFamily="34" charset="0"/>
              </a:rPr>
              <a:t> cannot be </a:t>
            </a:r>
          </a:p>
          <a:p>
            <a:r>
              <a:rPr lang="en-US" sz="1400" b="0" i="0" u="none" strike="noStrike" baseline="0" dirty="0">
                <a:solidFill>
                  <a:srgbClr val="000000"/>
                </a:solidFill>
                <a:latin typeface="Tahoma" panose="020B0604030504040204" pitchFamily="34" charset="0"/>
              </a:rPr>
              <a:t>set directly from the </a:t>
            </a:r>
          </a:p>
          <a:p>
            <a:r>
              <a:rPr lang="en-US" sz="1400" b="0" i="0" u="none" strike="noStrike" baseline="0" dirty="0">
                <a:solidFill>
                  <a:srgbClr val="000000"/>
                </a:solidFill>
                <a:latin typeface="Tahoma" panose="020B0604030504040204" pitchFamily="34" charset="0"/>
              </a:rPr>
              <a:t>opcode: zero test </a:t>
            </a:r>
          </a:p>
          <a:p>
            <a:r>
              <a:rPr lang="en-US" sz="1400" b="0" i="0" u="none" strike="noStrike" baseline="0" dirty="0">
                <a:solidFill>
                  <a:srgbClr val="000000"/>
                </a:solidFill>
                <a:latin typeface="Tahoma" panose="020B0604030504040204" pitchFamily="34" charset="0"/>
              </a:rPr>
              <a:t>outcome is required </a:t>
            </a:r>
            <a:endParaRPr lang="en-US" sz="1400" dirty="0"/>
          </a:p>
        </p:txBody>
      </p:sp>
      <p:sp>
        <p:nvSpPr>
          <p:cNvPr id="15" name="TextBox 14">
            <a:extLst>
              <a:ext uri="{FF2B5EF4-FFF2-40B4-BE49-F238E27FC236}">
                <a16:creationId xmlns:a16="http://schemas.microsoft.com/office/drawing/2014/main" id="{A878C902-34C9-8292-0380-F547286630CD}"/>
              </a:ext>
            </a:extLst>
          </p:cNvPr>
          <p:cNvSpPr txBox="1"/>
          <p:nvPr/>
        </p:nvSpPr>
        <p:spPr>
          <a:xfrm>
            <a:off x="2873829" y="0"/>
            <a:ext cx="4572000" cy="369332"/>
          </a:xfrm>
          <a:prstGeom prst="rect">
            <a:avLst/>
          </a:prstGeom>
          <a:noFill/>
        </p:spPr>
        <p:txBody>
          <a:bodyPr wrap="square">
            <a:spAutoFit/>
          </a:bodyPr>
          <a:lstStyle/>
          <a:p>
            <a:r>
              <a:rPr lang="en-US" sz="1800" b="0" i="0" u="none" strike="noStrike" baseline="0" dirty="0">
                <a:solidFill>
                  <a:srgbClr val="2A1A00"/>
                </a:solidFill>
                <a:latin typeface="Impact" panose="020B0806030902050204" pitchFamily="34" charset="0"/>
              </a:rPr>
              <a:t>DATAPATH WITH CONTROL I </a:t>
            </a:r>
            <a:r>
              <a:rPr lang="en-US" sz="1800" b="0" i="0" u="none" strike="noStrike" baseline="0" dirty="0" err="1">
                <a:solidFill>
                  <a:srgbClr val="2A1A00"/>
                </a:solidFill>
                <a:latin typeface="Impact" panose="020B0806030902050204" pitchFamily="34" charset="0"/>
              </a:rPr>
              <a:t>I</a:t>
            </a:r>
            <a:r>
              <a:rPr lang="en-US" sz="1800" b="0" i="0" u="none" strike="noStrike" baseline="0" dirty="0">
                <a:solidFill>
                  <a:srgbClr val="2A1A00"/>
                </a:solidFill>
                <a:latin typeface="Impact" panose="020B0806030902050204" pitchFamily="34" charset="0"/>
              </a:rPr>
              <a:t> (CONT. ) </a:t>
            </a:r>
            <a:endParaRPr lang="en-US" dirty="0"/>
          </a:p>
        </p:txBody>
      </p:sp>
    </p:spTree>
    <p:extLst>
      <p:ext uri="{BB962C8B-B14F-4D97-AF65-F5344CB8AC3E}">
        <p14:creationId xmlns:p14="http://schemas.microsoft.com/office/powerpoint/2010/main" val="393263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1B940-9759-2057-6C1F-AD55AD38E0AB}"/>
              </a:ext>
            </a:extLst>
          </p:cNvPr>
          <p:cNvPicPr>
            <a:picLocks noChangeAspect="1"/>
          </p:cNvPicPr>
          <p:nvPr/>
        </p:nvPicPr>
        <p:blipFill>
          <a:blip r:embed="rId3"/>
          <a:stretch>
            <a:fillRect/>
          </a:stretch>
        </p:blipFill>
        <p:spPr>
          <a:xfrm>
            <a:off x="0" y="1195215"/>
            <a:ext cx="9144000" cy="5074955"/>
          </a:xfrm>
          <a:prstGeom prst="rect">
            <a:avLst/>
          </a:prstGeom>
        </p:spPr>
      </p:pic>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SIGNALS:R-TYPE INSTRUCTION</a:t>
            </a:r>
            <a:endParaRPr lang="en-US" sz="2800" dirty="0"/>
          </a:p>
        </p:txBody>
      </p:sp>
    </p:spTree>
    <p:extLst>
      <p:ext uri="{BB962C8B-B14F-4D97-AF65-F5344CB8AC3E}">
        <p14:creationId xmlns:p14="http://schemas.microsoft.com/office/powerpoint/2010/main" val="1039218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 </a:t>
            </a:r>
            <a:r>
              <a:rPr lang="en-US" sz="2800" b="0" i="0" u="none" strike="noStrike" baseline="0" dirty="0">
                <a:solidFill>
                  <a:srgbClr val="2A1A00"/>
                </a:solidFill>
                <a:latin typeface="Courier New" panose="02070309020205020404" pitchFamily="49" charset="0"/>
              </a:rPr>
              <a:t>LW </a:t>
            </a:r>
            <a:r>
              <a:rPr lang="en-US" sz="2800" b="0" i="0" u="none" strike="noStrike" baseline="0" dirty="0">
                <a:solidFill>
                  <a:srgbClr val="2A1A00"/>
                </a:solidFill>
                <a:latin typeface="Impact" panose="020B0806030902050204" pitchFamily="34" charset="0"/>
              </a:rPr>
              <a:t>INSTRUCTION </a:t>
            </a:r>
            <a:endParaRPr lang="en-US" sz="4000" dirty="0"/>
          </a:p>
        </p:txBody>
      </p:sp>
      <p:pic>
        <p:nvPicPr>
          <p:cNvPr id="4" name="Picture 3">
            <a:extLst>
              <a:ext uri="{FF2B5EF4-FFF2-40B4-BE49-F238E27FC236}">
                <a16:creationId xmlns:a16="http://schemas.microsoft.com/office/drawing/2014/main" id="{F5A2B4BC-ED99-066E-59D5-FA49FD917F37}"/>
              </a:ext>
            </a:extLst>
          </p:cNvPr>
          <p:cNvPicPr>
            <a:picLocks noChangeAspect="1"/>
          </p:cNvPicPr>
          <p:nvPr/>
        </p:nvPicPr>
        <p:blipFill>
          <a:blip r:embed="rId3"/>
          <a:stretch>
            <a:fillRect/>
          </a:stretch>
        </p:blipFill>
        <p:spPr>
          <a:xfrm>
            <a:off x="-5194" y="1302835"/>
            <a:ext cx="9149193" cy="4951745"/>
          </a:xfrm>
          <a:prstGeom prst="rect">
            <a:avLst/>
          </a:prstGeom>
        </p:spPr>
      </p:pic>
    </p:spTree>
    <p:extLst>
      <p:ext uri="{BB962C8B-B14F-4D97-AF65-F5344CB8AC3E}">
        <p14:creationId xmlns:p14="http://schemas.microsoft.com/office/powerpoint/2010/main" val="3071317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 </a:t>
            </a:r>
            <a:r>
              <a:rPr lang="en-US" sz="2800" b="0" i="0" u="none" strike="noStrike" baseline="0" dirty="0">
                <a:solidFill>
                  <a:srgbClr val="2A1A00"/>
                </a:solidFill>
                <a:latin typeface="Courier New" panose="02070309020205020404" pitchFamily="49" charset="0"/>
              </a:rPr>
              <a:t>SW </a:t>
            </a:r>
            <a:r>
              <a:rPr lang="en-US" sz="2800" b="0" i="0" u="none" strike="noStrike" baseline="0" dirty="0">
                <a:solidFill>
                  <a:srgbClr val="2A1A00"/>
                </a:solidFill>
                <a:latin typeface="Impact" panose="020B0806030902050204" pitchFamily="34" charset="0"/>
              </a:rPr>
              <a:t>INSTRUCTION </a:t>
            </a:r>
            <a:endParaRPr lang="en-US" sz="5400" dirty="0"/>
          </a:p>
        </p:txBody>
      </p:sp>
      <p:pic>
        <p:nvPicPr>
          <p:cNvPr id="3" name="Picture 2">
            <a:extLst>
              <a:ext uri="{FF2B5EF4-FFF2-40B4-BE49-F238E27FC236}">
                <a16:creationId xmlns:a16="http://schemas.microsoft.com/office/drawing/2014/main" id="{B15113D0-F138-F75D-DF5D-B6B1B8D95A77}"/>
              </a:ext>
            </a:extLst>
          </p:cNvPr>
          <p:cNvPicPr>
            <a:picLocks noChangeAspect="1"/>
          </p:cNvPicPr>
          <p:nvPr/>
        </p:nvPicPr>
        <p:blipFill>
          <a:blip r:embed="rId3"/>
          <a:stretch>
            <a:fillRect/>
          </a:stretch>
        </p:blipFill>
        <p:spPr>
          <a:xfrm>
            <a:off x="40748" y="1306646"/>
            <a:ext cx="9103251" cy="4995578"/>
          </a:xfrm>
          <a:prstGeom prst="rect">
            <a:avLst/>
          </a:prstGeom>
        </p:spPr>
      </p:pic>
    </p:spTree>
    <p:extLst>
      <p:ext uri="{BB962C8B-B14F-4D97-AF65-F5344CB8AC3E}">
        <p14:creationId xmlns:p14="http://schemas.microsoft.com/office/powerpoint/2010/main" val="2250252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 </a:t>
            </a:r>
            <a:r>
              <a:rPr lang="en-US" sz="2800" b="0" i="0" u="none" strike="noStrike" baseline="0" dirty="0">
                <a:solidFill>
                  <a:srgbClr val="2A1A00"/>
                </a:solidFill>
                <a:latin typeface="Courier New" panose="02070309020205020404" pitchFamily="49" charset="0"/>
              </a:rPr>
              <a:t>BEQ </a:t>
            </a:r>
            <a:r>
              <a:rPr lang="en-US" sz="2800" b="0" i="0" u="none" strike="noStrike" baseline="0" dirty="0">
                <a:solidFill>
                  <a:srgbClr val="2A1A00"/>
                </a:solidFill>
                <a:latin typeface="Impact" panose="020B0806030902050204" pitchFamily="34" charset="0"/>
              </a:rPr>
              <a:t>INSTRUCTION </a:t>
            </a:r>
            <a:endParaRPr lang="en-US" sz="7200" dirty="0"/>
          </a:p>
        </p:txBody>
      </p:sp>
      <p:pic>
        <p:nvPicPr>
          <p:cNvPr id="4" name="Picture 3">
            <a:extLst>
              <a:ext uri="{FF2B5EF4-FFF2-40B4-BE49-F238E27FC236}">
                <a16:creationId xmlns:a16="http://schemas.microsoft.com/office/drawing/2014/main" id="{7D8B660D-EE83-7298-B9BB-B40A5F2FF4A5}"/>
              </a:ext>
            </a:extLst>
          </p:cNvPr>
          <p:cNvPicPr>
            <a:picLocks noChangeAspect="1"/>
          </p:cNvPicPr>
          <p:nvPr/>
        </p:nvPicPr>
        <p:blipFill>
          <a:blip r:embed="rId3"/>
          <a:stretch>
            <a:fillRect/>
          </a:stretch>
        </p:blipFill>
        <p:spPr>
          <a:xfrm>
            <a:off x="0" y="1101012"/>
            <a:ext cx="9144000" cy="5365102"/>
          </a:xfrm>
          <a:prstGeom prst="rect">
            <a:avLst/>
          </a:prstGeom>
        </p:spPr>
      </p:pic>
    </p:spTree>
    <p:extLst>
      <p:ext uri="{BB962C8B-B14F-4D97-AF65-F5344CB8AC3E}">
        <p14:creationId xmlns:p14="http://schemas.microsoft.com/office/powerpoint/2010/main" val="3639602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DATAPATH WITH CONTROL III </a:t>
            </a:r>
            <a:endParaRPr lang="en-US" sz="8800" dirty="0"/>
          </a:p>
        </p:txBody>
      </p:sp>
      <p:pic>
        <p:nvPicPr>
          <p:cNvPr id="3" name="Picture 2">
            <a:extLst>
              <a:ext uri="{FF2B5EF4-FFF2-40B4-BE49-F238E27FC236}">
                <a16:creationId xmlns:a16="http://schemas.microsoft.com/office/drawing/2014/main" id="{2631A6E7-2A83-480C-5681-6F15CDE0CC9B}"/>
              </a:ext>
            </a:extLst>
          </p:cNvPr>
          <p:cNvPicPr>
            <a:picLocks noChangeAspect="1"/>
          </p:cNvPicPr>
          <p:nvPr/>
        </p:nvPicPr>
        <p:blipFill>
          <a:blip r:embed="rId3"/>
          <a:stretch>
            <a:fillRect/>
          </a:stretch>
        </p:blipFill>
        <p:spPr>
          <a:xfrm>
            <a:off x="0" y="594861"/>
            <a:ext cx="9144000" cy="6263139"/>
          </a:xfrm>
          <a:prstGeom prst="rect">
            <a:avLst/>
          </a:prstGeom>
        </p:spPr>
      </p:pic>
    </p:spTree>
    <p:extLst>
      <p:ext uri="{BB962C8B-B14F-4D97-AF65-F5344CB8AC3E}">
        <p14:creationId xmlns:p14="http://schemas.microsoft.com/office/powerpoint/2010/main" val="1465408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J </a:t>
            </a:r>
            <a:endParaRPr lang="en-US" sz="13800" dirty="0"/>
          </a:p>
        </p:txBody>
      </p:sp>
      <p:pic>
        <p:nvPicPr>
          <p:cNvPr id="4" name="Picture 3">
            <a:extLst>
              <a:ext uri="{FF2B5EF4-FFF2-40B4-BE49-F238E27FC236}">
                <a16:creationId xmlns:a16="http://schemas.microsoft.com/office/drawing/2014/main" id="{9CB9C7F8-E27C-32E7-A612-5794F4F469C9}"/>
              </a:ext>
            </a:extLst>
          </p:cNvPr>
          <p:cNvPicPr>
            <a:picLocks noChangeAspect="1"/>
          </p:cNvPicPr>
          <p:nvPr/>
        </p:nvPicPr>
        <p:blipFill>
          <a:blip r:embed="rId3"/>
          <a:stretch>
            <a:fillRect/>
          </a:stretch>
        </p:blipFill>
        <p:spPr>
          <a:xfrm>
            <a:off x="52327" y="942393"/>
            <a:ext cx="9087667" cy="5234472"/>
          </a:xfrm>
          <a:prstGeom prst="rect">
            <a:avLst/>
          </a:prstGeom>
        </p:spPr>
      </p:pic>
    </p:spTree>
    <p:extLst>
      <p:ext uri="{BB962C8B-B14F-4D97-AF65-F5344CB8AC3E}">
        <p14:creationId xmlns:p14="http://schemas.microsoft.com/office/powerpoint/2010/main" val="4087122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 1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369332"/>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Fetch instruction and increment PC count </a:t>
            </a:r>
            <a:endParaRPr lang="en-US" dirty="0"/>
          </a:p>
        </p:txBody>
      </p:sp>
    </p:spTree>
    <p:extLst>
      <p:ext uri="{BB962C8B-B14F-4D97-AF65-F5344CB8AC3E}">
        <p14:creationId xmlns:p14="http://schemas.microsoft.com/office/powerpoint/2010/main" val="1400625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 2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646331"/>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Read two source registers from the register file </a:t>
            </a:r>
            <a:endParaRPr lang="en-US" dirty="0"/>
          </a:p>
        </p:txBody>
      </p:sp>
    </p:spTree>
    <p:extLst>
      <p:ext uri="{BB962C8B-B14F-4D97-AF65-F5344CB8AC3E}">
        <p14:creationId xmlns:p14="http://schemas.microsoft.com/office/powerpoint/2010/main" val="191044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609D6E-F8BF-940E-4AE6-4A4BEC364F94}"/>
              </a:ext>
            </a:extLst>
          </p:cNvPr>
          <p:cNvPicPr>
            <a:picLocks noChangeAspect="1"/>
          </p:cNvPicPr>
          <p:nvPr/>
        </p:nvPicPr>
        <p:blipFill>
          <a:blip r:embed="rId2"/>
          <a:stretch>
            <a:fillRect/>
          </a:stretch>
        </p:blipFill>
        <p:spPr>
          <a:xfrm>
            <a:off x="0" y="2316086"/>
            <a:ext cx="9144000" cy="4541914"/>
          </a:xfrm>
          <a:prstGeom prst="rect">
            <a:avLst/>
          </a:prstGeom>
        </p:spPr>
      </p:pic>
      <p:sp>
        <p:nvSpPr>
          <p:cNvPr id="15" name="TextBox 14">
            <a:extLst>
              <a:ext uri="{FF2B5EF4-FFF2-40B4-BE49-F238E27FC236}">
                <a16:creationId xmlns:a16="http://schemas.microsoft.com/office/drawing/2014/main" id="{08861DC0-960A-BB91-1BD7-EBE12834EBB0}"/>
              </a:ext>
            </a:extLst>
          </p:cNvPr>
          <p:cNvSpPr txBox="1"/>
          <p:nvPr/>
        </p:nvSpPr>
        <p:spPr>
          <a:xfrm>
            <a:off x="2286000" y="267869"/>
            <a:ext cx="457200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STEP 1A: THE MIPS SUBSET FOR TODAY</a:t>
            </a:r>
            <a:endParaRPr lang="en-US" sz="2800" dirty="0"/>
          </a:p>
        </p:txBody>
      </p:sp>
    </p:spTree>
    <p:extLst>
      <p:ext uri="{BB962C8B-B14F-4D97-AF65-F5344CB8AC3E}">
        <p14:creationId xmlns:p14="http://schemas.microsoft.com/office/powerpoint/2010/main" val="110240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STEP3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369332"/>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ALU operates on the two register operands </a:t>
            </a:r>
            <a:endParaRPr lang="en-US" dirty="0"/>
          </a:p>
        </p:txBody>
      </p:sp>
    </p:spTree>
    <p:extLst>
      <p:ext uri="{BB962C8B-B14F-4D97-AF65-F5344CB8AC3E}">
        <p14:creationId xmlns:p14="http://schemas.microsoft.com/office/powerpoint/2010/main" val="1461334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STEP4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369332"/>
          </a:xfrm>
          <a:prstGeom prst="rect">
            <a:avLst/>
          </a:prstGeom>
          <a:noFill/>
        </p:spPr>
        <p:txBody>
          <a:bodyPr wrap="square">
            <a:spAutoFit/>
          </a:bodyPr>
          <a:lstStyle/>
          <a:p>
            <a:pPr algn="ctr"/>
            <a:r>
              <a:rPr lang="en-US" sz="1800" b="1" i="0" u="none" strike="noStrike" baseline="0" dirty="0">
                <a:solidFill>
                  <a:srgbClr val="000000"/>
                </a:solidFill>
                <a:latin typeface="Tahoma" panose="020B0604030504040204" pitchFamily="34" charset="0"/>
              </a:rPr>
              <a:t>Write result to register </a:t>
            </a:r>
            <a:endParaRPr lang="en-US" dirty="0"/>
          </a:p>
        </p:txBody>
      </p:sp>
    </p:spTree>
    <p:extLst>
      <p:ext uri="{BB962C8B-B14F-4D97-AF65-F5344CB8AC3E}">
        <p14:creationId xmlns:p14="http://schemas.microsoft.com/office/powerpoint/2010/main" val="1347420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139321"/>
          </a:xfrm>
          <a:prstGeom prst="rect">
            <a:avLst/>
          </a:prstGeom>
          <a:noFill/>
        </p:spPr>
        <p:txBody>
          <a:bodyPr wrap="square" rtlCol="0">
            <a:spAutoFit/>
          </a:bodyPr>
          <a:lstStyle/>
          <a:p>
            <a:r>
              <a:rPr lang="en-US" sz="1800" b="0" i="1" u="none" strike="noStrike" baseline="0" dirty="0">
                <a:solidFill>
                  <a:srgbClr val="585858"/>
                </a:solidFill>
                <a:latin typeface="Gill Sans MT" panose="020B0502020104020203" pitchFamily="34" charset="0"/>
                <a:cs typeface="B Nazanin" panose="00000400000000000000" pitchFamily="2" charset="-78"/>
              </a:rPr>
              <a:t>The steps are not really </a:t>
            </a:r>
            <a:r>
              <a:rPr lang="en-US" sz="1800" b="0" i="1" u="none" strike="noStrike" baseline="0" dirty="0" err="1">
                <a:solidFill>
                  <a:srgbClr val="585858"/>
                </a:solidFill>
                <a:latin typeface="Gill Sans MT" panose="020B0502020104020203" pitchFamily="34" charset="0"/>
                <a:cs typeface="B Nazanin" panose="00000400000000000000" pitchFamily="2" charset="-78"/>
              </a:rPr>
              <a:t>distinct</a:t>
            </a:r>
            <a:r>
              <a:rPr lang="en-US" sz="1800" b="0" i="0" u="none" strike="noStrike" baseline="0" dirty="0" err="1">
                <a:solidFill>
                  <a:srgbClr val="585858"/>
                </a:solidFill>
                <a:latin typeface="Gill Sans MT" panose="020B0502020104020203" pitchFamily="34" charset="0"/>
                <a:cs typeface="B Nazanin" panose="00000400000000000000" pitchFamily="2" charset="-78"/>
              </a:rPr>
              <a:t>as</a:t>
            </a:r>
            <a:r>
              <a:rPr lang="en-US" sz="1800" b="0" i="0" u="none" strike="noStrike" baseline="0" dirty="0">
                <a:solidFill>
                  <a:srgbClr val="585858"/>
                </a:solidFill>
                <a:latin typeface="Gill Sans MT" panose="020B0502020104020203" pitchFamily="34" charset="0"/>
                <a:cs typeface="B Nazanin" panose="00000400000000000000" pitchFamily="2" charset="-78"/>
              </a:rPr>
              <a:t> each instruction completes in exactly one clock cycle –they simply indicate the sequence of data flowing through the </a:t>
            </a:r>
            <a:r>
              <a:rPr lang="en-US" sz="1800" b="0" i="0" u="none" strike="noStrike" baseline="0" dirty="0" err="1">
                <a:solidFill>
                  <a:srgbClr val="585858"/>
                </a:solidFill>
                <a:latin typeface="Gill Sans MT" panose="020B0502020104020203" pitchFamily="34" charset="0"/>
                <a:cs typeface="B Nazanin" panose="00000400000000000000" pitchFamily="2" charset="-78"/>
              </a:rPr>
              <a:t>datapath</a:t>
            </a:r>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1" u="none" strike="noStrike" baseline="0" dirty="0">
                <a:solidFill>
                  <a:srgbClr val="585858"/>
                </a:solidFill>
                <a:latin typeface="Gill Sans MT" panose="020B0502020104020203" pitchFamily="34" charset="0"/>
                <a:cs typeface="B Nazanin" panose="00000400000000000000" pitchFamily="2" charset="-78"/>
              </a:rPr>
              <a:t>The operation of the </a:t>
            </a:r>
            <a:r>
              <a:rPr lang="en-US" sz="1800" b="0" i="1" u="none" strike="noStrike" baseline="0" dirty="0" err="1">
                <a:solidFill>
                  <a:srgbClr val="585858"/>
                </a:solidFill>
                <a:latin typeface="Gill Sans MT" panose="020B0502020104020203" pitchFamily="34" charset="0"/>
                <a:cs typeface="B Nazanin" panose="00000400000000000000" pitchFamily="2" charset="-78"/>
              </a:rPr>
              <a:t>datapath</a:t>
            </a:r>
            <a:r>
              <a:rPr lang="en-US" sz="1800" b="0" i="1" u="none" strike="noStrike" baseline="0" dirty="0">
                <a:solidFill>
                  <a:srgbClr val="585858"/>
                </a:solidFill>
                <a:latin typeface="Gill Sans MT" panose="020B0502020104020203" pitchFamily="34" charset="0"/>
                <a:cs typeface="B Nazanin" panose="00000400000000000000" pitchFamily="2" charset="-78"/>
              </a:rPr>
              <a:t> during a cycle is purely combinational</a:t>
            </a:r>
            <a:r>
              <a:rPr lang="en-US" sz="1800" b="0" i="0" u="none" strike="noStrike" baseline="0" dirty="0">
                <a:solidFill>
                  <a:srgbClr val="585858"/>
                </a:solidFill>
                <a:latin typeface="Gill Sans MT" panose="020B0502020104020203" pitchFamily="34" charset="0"/>
                <a:cs typeface="B Nazanin" panose="00000400000000000000" pitchFamily="2" charset="-78"/>
              </a:rPr>
              <a:t>–nothing is stored during a clock cycle</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Therefore, the machine is stable in a particular state at the start of a cycle and reaches a new stable state only at the end of the cycle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862322"/>
          </a:xfrm>
          <a:prstGeom prst="rect">
            <a:avLst/>
          </a:prstGeom>
          <a:noFill/>
        </p:spPr>
        <p:txBody>
          <a:bodyPr wrap="square" rtlCol="0">
            <a:spAutoFit/>
          </a:bodyPr>
          <a:lstStyle/>
          <a:p>
            <a:pPr algn="r" rtl="1"/>
            <a:r>
              <a:rPr lang="fa-IR" dirty="0">
                <a:cs typeface="B Nazanin" panose="00000400000000000000" pitchFamily="2" charset="-78"/>
              </a:rPr>
              <a:t>مراحل واقعاً متمایز نیستند که هر دستورالعمل دقیقاً در یک چرخه ساعت کامل می شود - آنها به سادگی دنباله ای از داده ها را نشان می دهند که در مسیر داده جریان دارند.</a:t>
            </a:r>
          </a:p>
          <a:p>
            <a:pPr algn="r" rtl="1"/>
            <a:r>
              <a:rPr lang="fa-IR" dirty="0">
                <a:cs typeface="B Nazanin" panose="00000400000000000000" pitchFamily="2" charset="-78"/>
              </a:rPr>
              <a:t>•عملکرد مسیر داده در طول یک چرخه کاملاً ترکیبی است - هیچ چیزی در طول چرخه ساعت ذخیره نمی شود</a:t>
            </a:r>
          </a:p>
          <a:p>
            <a:pPr algn="r" rtl="1"/>
            <a:r>
              <a:rPr lang="fa-IR" dirty="0">
                <a:cs typeface="B Nazanin" panose="00000400000000000000" pitchFamily="2" charset="-78"/>
              </a:rPr>
              <a:t>•بنابراین ماشین در شروع یک چرخه در یک حالت خاص پایدار است و فقط در پایان چرخه به حالت پایدار جدید می رسد.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SINGLE-CYCLE IMPLEMENTATION NOTES</a:t>
            </a:r>
          </a:p>
        </p:txBody>
      </p:sp>
    </p:spTree>
    <p:extLst>
      <p:ext uri="{BB962C8B-B14F-4D97-AF65-F5344CB8AC3E}">
        <p14:creationId xmlns:p14="http://schemas.microsoft.com/office/powerpoint/2010/main" val="462550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693319"/>
          </a:xfrm>
          <a:prstGeom prst="rect">
            <a:avLst/>
          </a:prstGeom>
          <a:noFill/>
        </p:spPr>
        <p:txBody>
          <a:bodyPr wrap="square" rtlCol="0">
            <a:spAutoFit/>
          </a:bodyPr>
          <a:lstStyle/>
          <a:p>
            <a:r>
              <a:rPr lang="en-US" sz="1800" b="0" i="0" u="none" strike="noStrike" baseline="0" dirty="0">
                <a:solidFill>
                  <a:srgbClr val="2A1A00"/>
                </a:solidFill>
                <a:latin typeface="Gill Sans MT" panose="020B0502020104020203" pitchFamily="34" charset="0"/>
                <a:cs typeface="B Nazanin" panose="00000400000000000000" pitchFamily="2" charset="-78"/>
              </a:rPr>
              <a:t>1.Fetch instruction and increment PC</a:t>
            </a:r>
          </a:p>
          <a:p>
            <a:r>
              <a:rPr lang="en-US" sz="1800" b="0" i="0" u="none" strike="noStrike" baseline="0" dirty="0">
                <a:solidFill>
                  <a:srgbClr val="2A1A00"/>
                </a:solidFill>
                <a:latin typeface="Gill Sans MT" panose="020B0502020104020203" pitchFamily="34" charset="0"/>
                <a:cs typeface="B Nazanin" panose="00000400000000000000" pitchFamily="2" charset="-78"/>
              </a:rPr>
              <a:t>2.</a:t>
            </a:r>
            <a:r>
              <a:rPr lang="en-US" sz="1800" b="0" i="0" u="none" strike="noStrike" baseline="0" dirty="0">
                <a:solidFill>
                  <a:srgbClr val="585858"/>
                </a:solidFill>
                <a:latin typeface="Gill Sans MT" panose="020B0502020104020203" pitchFamily="34" charset="0"/>
                <a:cs typeface="B Nazanin" panose="00000400000000000000" pitchFamily="2" charset="-78"/>
              </a:rPr>
              <a:t>Read base register from the register file: the base register ($t2) is given by bits 25-21 of the instruction</a:t>
            </a:r>
          </a:p>
          <a:p>
            <a:r>
              <a:rPr lang="en-US" sz="1800" b="0" i="0" u="none" strike="noStrike" baseline="0" dirty="0">
                <a:solidFill>
                  <a:srgbClr val="2A1A00"/>
                </a:solidFill>
                <a:latin typeface="Gill Sans MT" panose="020B0502020104020203" pitchFamily="34" charset="0"/>
                <a:cs typeface="B Nazanin" panose="00000400000000000000" pitchFamily="2" charset="-78"/>
              </a:rPr>
              <a:t>3.</a:t>
            </a:r>
            <a:r>
              <a:rPr lang="en-US" sz="1800" b="0" i="0" u="none" strike="noStrike" baseline="0" dirty="0">
                <a:solidFill>
                  <a:srgbClr val="585858"/>
                </a:solidFill>
                <a:latin typeface="Gill Sans MT" panose="020B0502020104020203" pitchFamily="34" charset="0"/>
                <a:cs typeface="B Nazanin" panose="00000400000000000000" pitchFamily="2" charset="-78"/>
              </a:rPr>
              <a:t>ALU computes sum of value read from the register file and the sign-extended lower 16 bits (offset) of the instruction</a:t>
            </a:r>
          </a:p>
          <a:p>
            <a:r>
              <a:rPr lang="en-US" sz="1800" b="0" i="0" u="none" strike="noStrike" baseline="0" dirty="0">
                <a:solidFill>
                  <a:srgbClr val="2A1A00"/>
                </a:solidFill>
                <a:latin typeface="Gill Sans MT" panose="020B0502020104020203" pitchFamily="34" charset="0"/>
                <a:cs typeface="B Nazanin" panose="00000400000000000000" pitchFamily="2" charset="-78"/>
              </a:rPr>
              <a:t>4.The sum from the ALU is used as the address for the data memory</a:t>
            </a:r>
          </a:p>
          <a:p>
            <a:r>
              <a:rPr lang="en-US" sz="1800" b="0" i="0" u="none" strike="noStrike" baseline="0" dirty="0">
                <a:solidFill>
                  <a:srgbClr val="2A1A00"/>
                </a:solidFill>
                <a:latin typeface="Gill Sans MT" panose="020B0502020104020203" pitchFamily="34" charset="0"/>
                <a:cs typeface="B Nazanin" panose="00000400000000000000" pitchFamily="2" charset="-78"/>
              </a:rPr>
              <a:t>5.</a:t>
            </a:r>
            <a:r>
              <a:rPr lang="en-US" sz="1800" b="0" i="0" u="none" strike="noStrike" baseline="0" dirty="0">
                <a:solidFill>
                  <a:srgbClr val="585858"/>
                </a:solidFill>
                <a:latin typeface="Gill Sans MT" panose="020B0502020104020203" pitchFamily="34" charset="0"/>
                <a:cs typeface="B Nazanin" panose="00000400000000000000" pitchFamily="2" charset="-78"/>
              </a:rPr>
              <a:t>The data from the memory unit is written into the register file: the destination register ($t1) is given by bits 20-16 of the instruction</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862322"/>
          </a:xfrm>
          <a:prstGeom prst="rect">
            <a:avLst/>
          </a:prstGeom>
          <a:noFill/>
        </p:spPr>
        <p:txBody>
          <a:bodyPr wrap="square" rtlCol="0">
            <a:spAutoFit/>
          </a:bodyPr>
          <a:lstStyle/>
          <a:p>
            <a:pPr algn="r" rtl="1"/>
            <a:r>
              <a:rPr lang="fa-IR" dirty="0">
                <a:cs typeface="B Nazanin" panose="00000400000000000000" pitchFamily="2" charset="-78"/>
              </a:rPr>
              <a:t>1.واکشی دستورالعمل و افزایش کامپیوتر</a:t>
            </a:r>
          </a:p>
          <a:p>
            <a:pPr algn="r" rtl="1"/>
            <a:r>
              <a:rPr lang="fa-IR" dirty="0">
                <a:cs typeface="B Nazanin" panose="00000400000000000000" pitchFamily="2" charset="-78"/>
              </a:rPr>
              <a:t>2. خواندن ثبات پایه از فایل ثبات: ثبات پایه (</a:t>
            </a:r>
            <a:r>
              <a:rPr lang="en-US" dirty="0">
                <a:cs typeface="B Nazanin" panose="00000400000000000000" pitchFamily="2" charset="-78"/>
              </a:rPr>
              <a:t>t2$) </a:t>
            </a:r>
            <a:r>
              <a:rPr lang="fa-IR" dirty="0">
                <a:cs typeface="B Nazanin" panose="00000400000000000000" pitchFamily="2" charset="-78"/>
              </a:rPr>
              <a:t>توسط بیت های 25-21 دستورالعمل داده می شود.</a:t>
            </a:r>
          </a:p>
          <a:p>
            <a:pPr algn="r" rtl="1"/>
            <a:r>
              <a:rPr lang="fa-IR" dirty="0">
                <a:cs typeface="B Nazanin" panose="00000400000000000000" pitchFamily="2" charset="-78"/>
              </a:rPr>
              <a:t>3.</a:t>
            </a:r>
            <a:r>
              <a:rPr lang="en-US" dirty="0">
                <a:cs typeface="B Nazanin" panose="00000400000000000000" pitchFamily="2" charset="-78"/>
              </a:rPr>
              <a:t>ALU </a:t>
            </a:r>
            <a:r>
              <a:rPr lang="fa-IR" dirty="0">
                <a:cs typeface="B Nazanin" panose="00000400000000000000" pitchFamily="2" charset="-78"/>
              </a:rPr>
              <a:t>مجموع مقدار خوانده شده از فایل ثبات و 16 بیت پایین تر (</a:t>
            </a:r>
            <a:r>
              <a:rPr lang="en-US" dirty="0">
                <a:cs typeface="B Nazanin" panose="00000400000000000000" pitchFamily="2" charset="-78"/>
              </a:rPr>
              <a:t>offset) </a:t>
            </a:r>
            <a:r>
              <a:rPr lang="fa-IR" dirty="0">
                <a:cs typeface="B Nazanin" panose="00000400000000000000" pitchFamily="2" charset="-78"/>
              </a:rPr>
              <a:t>دستورالعمل را محاسبه می کند.</a:t>
            </a:r>
          </a:p>
          <a:p>
            <a:pPr algn="r" rtl="1"/>
            <a:r>
              <a:rPr lang="fa-IR" dirty="0">
                <a:cs typeface="B Nazanin" panose="00000400000000000000" pitchFamily="2" charset="-78"/>
              </a:rPr>
              <a:t>4. مجموع از </a:t>
            </a:r>
            <a:r>
              <a:rPr lang="en-US" dirty="0">
                <a:cs typeface="B Nazanin" panose="00000400000000000000" pitchFamily="2" charset="-78"/>
              </a:rPr>
              <a:t>ALU </a:t>
            </a:r>
            <a:r>
              <a:rPr lang="fa-IR" dirty="0">
                <a:cs typeface="B Nazanin" panose="00000400000000000000" pitchFamily="2" charset="-78"/>
              </a:rPr>
              <a:t>به عنوان آدرس برای حافظه داده استفاده می شود</a:t>
            </a:r>
          </a:p>
          <a:p>
            <a:pPr algn="r" rtl="1"/>
            <a:r>
              <a:rPr lang="fa-IR" dirty="0">
                <a:cs typeface="B Nazanin" panose="00000400000000000000" pitchFamily="2" charset="-78"/>
              </a:rPr>
              <a:t>5. داده های واحد حافظه در فایل ثبات نوشته می شود: ثبات مقصد ($</a:t>
            </a:r>
            <a:r>
              <a:rPr lang="en-US" dirty="0">
                <a:cs typeface="B Nazanin" panose="00000400000000000000" pitchFamily="2" charset="-78"/>
              </a:rPr>
              <a:t>t1) </a:t>
            </a:r>
            <a:r>
              <a:rPr lang="fa-IR" dirty="0">
                <a:cs typeface="B Nazanin" panose="00000400000000000000" pitchFamily="2" charset="-78"/>
              </a:rPr>
              <a:t>توسط بیت های 20-16 دستورالعمل داده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LOAD INSTRUCTION STEPSLW $T1, OFFSET($T2) </a:t>
            </a:r>
          </a:p>
        </p:txBody>
      </p:sp>
    </p:spTree>
    <p:extLst>
      <p:ext uri="{BB962C8B-B14F-4D97-AF65-F5344CB8AC3E}">
        <p14:creationId xmlns:p14="http://schemas.microsoft.com/office/powerpoint/2010/main" val="751204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LOAD INSTRUCTION LW $T1, OFFSET($T2) </a:t>
            </a:r>
            <a:endParaRPr lang="en-US" sz="413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Tree>
    <p:extLst>
      <p:ext uri="{BB962C8B-B14F-4D97-AF65-F5344CB8AC3E}">
        <p14:creationId xmlns:p14="http://schemas.microsoft.com/office/powerpoint/2010/main" val="2590074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52427"/>
            <a:ext cx="4571998" cy="3139321"/>
          </a:xfrm>
          <a:prstGeom prst="rect">
            <a:avLst/>
          </a:prstGeom>
          <a:noFill/>
        </p:spPr>
        <p:txBody>
          <a:bodyPr wrap="square" rtlCol="0">
            <a:spAutoFit/>
          </a:bodyPr>
          <a:lstStyle/>
          <a:p>
            <a:r>
              <a:rPr lang="en-US" sz="1800" b="0" i="0" u="none" strike="noStrike" baseline="0" dirty="0">
                <a:solidFill>
                  <a:srgbClr val="2A1A00"/>
                </a:solidFill>
                <a:latin typeface="Gill Sans MT" panose="020B0502020104020203" pitchFamily="34" charset="0"/>
                <a:cs typeface="B Nazanin" panose="00000400000000000000" pitchFamily="2" charset="-78"/>
              </a:rPr>
              <a:t>1.Fetch instruction and increment PC</a:t>
            </a:r>
          </a:p>
          <a:p>
            <a:r>
              <a:rPr lang="en-US" sz="1800" b="0" i="0" u="none" strike="noStrike" baseline="0" dirty="0">
                <a:solidFill>
                  <a:srgbClr val="2A1A00"/>
                </a:solidFill>
                <a:latin typeface="Gill Sans MT" panose="020B0502020104020203" pitchFamily="34" charset="0"/>
                <a:cs typeface="B Nazanin" panose="00000400000000000000" pitchFamily="2" charset="-78"/>
              </a:rPr>
              <a:t>2.Read two register ($t1 and $t2) from the register file</a:t>
            </a:r>
          </a:p>
          <a:p>
            <a:r>
              <a:rPr lang="en-US" sz="1800" b="0" i="0" u="none" strike="noStrike" baseline="0" dirty="0">
                <a:solidFill>
                  <a:srgbClr val="2A1A00"/>
                </a:solidFill>
                <a:latin typeface="Gill Sans MT" panose="020B0502020104020203" pitchFamily="34" charset="0"/>
                <a:cs typeface="B Nazanin" panose="00000400000000000000" pitchFamily="2" charset="-78"/>
              </a:rPr>
              <a:t>3.</a:t>
            </a:r>
            <a:r>
              <a:rPr lang="en-US" sz="1800" b="0" i="0" u="none" strike="noStrike" baseline="0" dirty="0">
                <a:solidFill>
                  <a:srgbClr val="585858"/>
                </a:solidFill>
                <a:latin typeface="Gill Sans MT" panose="020B0502020104020203" pitchFamily="34" charset="0"/>
                <a:cs typeface="B Nazanin" panose="00000400000000000000" pitchFamily="2" charset="-78"/>
              </a:rPr>
              <a:t>ALU performs a subtract on the data values from the register file; the value of PC+4 is added to the sign-extended lower 16 bits (offset) of the instruction shifted left by two to give the branch target address</a:t>
            </a:r>
          </a:p>
          <a:p>
            <a:r>
              <a:rPr lang="en-US" sz="1800" b="0" i="0" u="none" strike="noStrike" baseline="0" dirty="0">
                <a:solidFill>
                  <a:srgbClr val="2A1A00"/>
                </a:solidFill>
                <a:latin typeface="Gill Sans MT" panose="020B0502020104020203" pitchFamily="34" charset="0"/>
                <a:cs typeface="B Nazanin" panose="00000400000000000000" pitchFamily="2" charset="-78"/>
              </a:rPr>
              <a:t>4.</a:t>
            </a:r>
            <a:r>
              <a:rPr lang="en-US" sz="1800" b="0" i="0" u="none" strike="noStrike" baseline="0" dirty="0">
                <a:solidFill>
                  <a:srgbClr val="585858"/>
                </a:solidFill>
                <a:latin typeface="Gill Sans MT" panose="020B0502020104020203" pitchFamily="34" charset="0"/>
                <a:cs typeface="B Nazanin" panose="00000400000000000000" pitchFamily="2" charset="-78"/>
              </a:rPr>
              <a:t>The Zero result from the ALU is used to decide which adder result (from step 1 or 3) to store in the PC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571999" cy="2585323"/>
          </a:xfrm>
          <a:prstGeom prst="rect">
            <a:avLst/>
          </a:prstGeom>
          <a:noFill/>
        </p:spPr>
        <p:txBody>
          <a:bodyPr wrap="square" rtlCol="0">
            <a:spAutoFit/>
          </a:bodyPr>
          <a:lstStyle/>
          <a:p>
            <a:pPr algn="r" rtl="1"/>
            <a:r>
              <a:rPr lang="fa-IR" dirty="0">
                <a:cs typeface="B Nazanin" panose="00000400000000000000" pitchFamily="2" charset="-78"/>
              </a:rPr>
              <a:t>1.واکشی دستورالعمل و افزایش کامپیوتر</a:t>
            </a:r>
          </a:p>
          <a:p>
            <a:pPr algn="r" rtl="1"/>
            <a:r>
              <a:rPr lang="fa-IR" dirty="0">
                <a:cs typeface="B Nazanin" panose="00000400000000000000" pitchFamily="2" charset="-78"/>
              </a:rPr>
              <a:t>2. دو رجیستر ($</a:t>
            </a:r>
            <a:r>
              <a:rPr lang="en-US" dirty="0">
                <a:cs typeface="B Nazanin" panose="00000400000000000000" pitchFamily="2" charset="-78"/>
              </a:rPr>
              <a:t>t1 </a:t>
            </a:r>
            <a:r>
              <a:rPr lang="fa-IR" dirty="0">
                <a:cs typeface="B Nazanin" panose="00000400000000000000" pitchFamily="2" charset="-78"/>
              </a:rPr>
              <a:t>و $</a:t>
            </a:r>
            <a:r>
              <a:rPr lang="en-US" dirty="0">
                <a:cs typeface="B Nazanin" panose="00000400000000000000" pitchFamily="2" charset="-78"/>
              </a:rPr>
              <a:t>t2) </a:t>
            </a:r>
            <a:r>
              <a:rPr lang="fa-IR" dirty="0">
                <a:cs typeface="B Nazanin" panose="00000400000000000000" pitchFamily="2" charset="-78"/>
              </a:rPr>
              <a:t>را از فایل ثبات بخوانید</a:t>
            </a:r>
          </a:p>
          <a:p>
            <a:pPr algn="r" rtl="1"/>
            <a:r>
              <a:rPr lang="fa-IR" dirty="0">
                <a:cs typeface="B Nazanin" panose="00000400000000000000" pitchFamily="2" charset="-78"/>
              </a:rPr>
              <a:t>3.</a:t>
            </a:r>
            <a:r>
              <a:rPr lang="en-US" dirty="0">
                <a:cs typeface="B Nazanin" panose="00000400000000000000" pitchFamily="2" charset="-78"/>
              </a:rPr>
              <a:t>ALU </a:t>
            </a:r>
            <a:r>
              <a:rPr lang="fa-IR" dirty="0">
                <a:cs typeface="B Nazanin" panose="00000400000000000000" pitchFamily="2" charset="-78"/>
              </a:rPr>
              <a:t>یک تفریق بر روی مقادیر داده از فایل ثبت انجام می دهد. مقدار </a:t>
            </a:r>
            <a:r>
              <a:rPr lang="en-US" dirty="0">
                <a:cs typeface="B Nazanin" panose="00000400000000000000" pitchFamily="2" charset="-78"/>
              </a:rPr>
              <a:t>PC+4 </a:t>
            </a:r>
            <a:r>
              <a:rPr lang="fa-IR" dirty="0">
                <a:cs typeface="B Nazanin" panose="00000400000000000000" pitchFamily="2" charset="-78"/>
              </a:rPr>
              <a:t>به 16 بیت پایینی با علامت (</a:t>
            </a:r>
            <a:r>
              <a:rPr lang="en-US" dirty="0">
                <a:cs typeface="B Nazanin" panose="00000400000000000000" pitchFamily="2" charset="-78"/>
              </a:rPr>
              <a:t>offset) </a:t>
            </a:r>
            <a:r>
              <a:rPr lang="fa-IR" dirty="0">
                <a:cs typeface="B Nazanin" panose="00000400000000000000" pitchFamily="2" charset="-78"/>
              </a:rPr>
              <a:t>دستورالعمل اضافه می شود که دو به سمت چپ جابه جا می شود تا آدرس هدف شاخه را بدهد.</a:t>
            </a:r>
          </a:p>
          <a:p>
            <a:pPr algn="r" rtl="1"/>
            <a:r>
              <a:rPr lang="fa-IR" dirty="0">
                <a:cs typeface="B Nazanin" panose="00000400000000000000" pitchFamily="2" charset="-78"/>
              </a:rPr>
              <a:t>4. نتیجه صفر از </a:t>
            </a:r>
            <a:r>
              <a:rPr lang="en-US" dirty="0">
                <a:cs typeface="B Nazanin" panose="00000400000000000000" pitchFamily="2" charset="-78"/>
              </a:rPr>
              <a:t>ALU </a:t>
            </a:r>
            <a:r>
              <a:rPr lang="fa-IR" dirty="0">
                <a:cs typeface="B Nazanin" panose="00000400000000000000" pitchFamily="2" charset="-78"/>
              </a:rPr>
              <a:t>برای تصمیم گیری اینکه کدام نتیجه جمع کننده (از مرحله 1 یا 3) در رایانه شخصی ذخیره شود استفاده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BRANCH INSTRUCTION STEPSBEQ $T1, $T2, OFFSET </a:t>
            </a:r>
          </a:p>
        </p:txBody>
      </p:sp>
    </p:spTree>
    <p:extLst>
      <p:ext uri="{BB962C8B-B14F-4D97-AF65-F5344CB8AC3E}">
        <p14:creationId xmlns:p14="http://schemas.microsoft.com/office/powerpoint/2010/main" val="4072926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830997"/>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BRANCH INSTRUCTION BEQ $T1, $T2, OFFSET </a:t>
            </a:r>
            <a:endParaRPr lang="en-US" sz="595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Tree>
    <p:extLst>
      <p:ext uri="{BB962C8B-B14F-4D97-AF65-F5344CB8AC3E}">
        <p14:creationId xmlns:p14="http://schemas.microsoft.com/office/powerpoint/2010/main" val="1385209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IMPLEMENTATION: ALU CONTROL BLOCK </a:t>
            </a:r>
            <a:endParaRPr lang="en-US" sz="102800" dirty="0"/>
          </a:p>
        </p:txBody>
      </p:sp>
      <p:pic>
        <p:nvPicPr>
          <p:cNvPr id="4" name="Picture 3">
            <a:extLst>
              <a:ext uri="{FF2B5EF4-FFF2-40B4-BE49-F238E27FC236}">
                <a16:creationId xmlns:a16="http://schemas.microsoft.com/office/drawing/2014/main" id="{90A4B63A-B0F6-BE9D-0CD4-8133CB4920FB}"/>
              </a:ext>
            </a:extLst>
          </p:cNvPr>
          <p:cNvPicPr>
            <a:picLocks noChangeAspect="1"/>
          </p:cNvPicPr>
          <p:nvPr/>
        </p:nvPicPr>
        <p:blipFill>
          <a:blip r:embed="rId3"/>
          <a:stretch>
            <a:fillRect/>
          </a:stretch>
        </p:blipFill>
        <p:spPr>
          <a:xfrm>
            <a:off x="0" y="1994580"/>
            <a:ext cx="9144000" cy="3099933"/>
          </a:xfrm>
          <a:prstGeom prst="rect">
            <a:avLst/>
          </a:prstGeom>
        </p:spPr>
      </p:pic>
      <p:sp>
        <p:nvSpPr>
          <p:cNvPr id="7" name="TextBox 6">
            <a:extLst>
              <a:ext uri="{FF2B5EF4-FFF2-40B4-BE49-F238E27FC236}">
                <a16:creationId xmlns:a16="http://schemas.microsoft.com/office/drawing/2014/main" id="{34B27CFF-A15B-8B1C-FD1D-3DD3E694EE49}"/>
              </a:ext>
            </a:extLst>
          </p:cNvPr>
          <p:cNvSpPr txBox="1"/>
          <p:nvPr/>
        </p:nvSpPr>
        <p:spPr>
          <a:xfrm>
            <a:off x="93306" y="5134965"/>
            <a:ext cx="2472612" cy="1477328"/>
          </a:xfrm>
          <a:prstGeom prst="rect">
            <a:avLst/>
          </a:prstGeom>
          <a:noFill/>
        </p:spPr>
        <p:txBody>
          <a:bodyPr wrap="square">
            <a:spAutoFit/>
          </a:bodyPr>
          <a:lstStyle/>
          <a:p>
            <a:r>
              <a:rPr lang="en-US" dirty="0"/>
              <a:t>*Typo in text </a:t>
            </a:r>
          </a:p>
          <a:p>
            <a:r>
              <a:rPr lang="en-US" dirty="0"/>
              <a:t>Fig. 5.15: if it is X </a:t>
            </a:r>
          </a:p>
          <a:p>
            <a:r>
              <a:rPr lang="en-US" dirty="0"/>
              <a:t>then there is potential </a:t>
            </a:r>
          </a:p>
          <a:p>
            <a:r>
              <a:rPr lang="en-US" dirty="0"/>
              <a:t>conflict between </a:t>
            </a:r>
          </a:p>
          <a:p>
            <a:r>
              <a:rPr lang="en-US" dirty="0"/>
              <a:t>line 2 and lines 3-7! </a:t>
            </a:r>
          </a:p>
        </p:txBody>
      </p:sp>
      <p:sp>
        <p:nvSpPr>
          <p:cNvPr id="9" name="TextBox 8">
            <a:extLst>
              <a:ext uri="{FF2B5EF4-FFF2-40B4-BE49-F238E27FC236}">
                <a16:creationId xmlns:a16="http://schemas.microsoft.com/office/drawing/2014/main" id="{EDB65882-4F86-827D-6083-63E50D6AC78A}"/>
              </a:ext>
            </a:extLst>
          </p:cNvPr>
          <p:cNvSpPr txBox="1"/>
          <p:nvPr/>
        </p:nvSpPr>
        <p:spPr>
          <a:xfrm>
            <a:off x="6643396" y="5152022"/>
            <a:ext cx="2127377" cy="1477328"/>
          </a:xfrm>
          <a:prstGeom prst="rect">
            <a:avLst/>
          </a:prstGeom>
          <a:noFill/>
        </p:spPr>
        <p:txBody>
          <a:bodyPr wrap="square">
            <a:spAutoFit/>
          </a:bodyPr>
          <a:lstStyle/>
          <a:p>
            <a:pPr algn="r" rtl="1"/>
            <a:r>
              <a:rPr lang="en-US" dirty="0">
                <a:cs typeface="B Nazanin" panose="00000400000000000000" pitchFamily="2" charset="-78"/>
              </a:rPr>
              <a:t>*</a:t>
            </a:r>
            <a:r>
              <a:rPr lang="en-US" dirty="0" err="1">
                <a:cs typeface="B Nazanin" panose="00000400000000000000" pitchFamily="2" charset="-78"/>
              </a:rPr>
              <a:t>اشتباه</a:t>
            </a:r>
            <a:r>
              <a:rPr lang="en-US" dirty="0">
                <a:cs typeface="B Nazanin" panose="00000400000000000000" pitchFamily="2" charset="-78"/>
              </a:rPr>
              <a:t> </a:t>
            </a:r>
            <a:r>
              <a:rPr lang="en-US" dirty="0" err="1">
                <a:cs typeface="B Nazanin" panose="00000400000000000000" pitchFamily="2" charset="-78"/>
              </a:rPr>
              <a:t>تایپی</a:t>
            </a:r>
            <a:r>
              <a:rPr lang="en-US" dirty="0">
                <a:cs typeface="B Nazanin" panose="00000400000000000000" pitchFamily="2" charset="-78"/>
              </a:rPr>
              <a:t> </a:t>
            </a:r>
            <a:r>
              <a:rPr lang="en-US" dirty="0" err="1">
                <a:cs typeface="B Nazanin" panose="00000400000000000000" pitchFamily="2" charset="-78"/>
              </a:rPr>
              <a:t>در</a:t>
            </a:r>
            <a:r>
              <a:rPr lang="en-US" dirty="0">
                <a:cs typeface="B Nazanin" panose="00000400000000000000" pitchFamily="2" charset="-78"/>
              </a:rPr>
              <a:t> </a:t>
            </a:r>
            <a:r>
              <a:rPr lang="en-US" dirty="0" err="1">
                <a:cs typeface="B Nazanin" panose="00000400000000000000" pitchFamily="2" charset="-78"/>
              </a:rPr>
              <a:t>متن</a:t>
            </a:r>
            <a:endParaRPr lang="en-US" dirty="0">
              <a:cs typeface="B Nazanin" panose="00000400000000000000" pitchFamily="2" charset="-78"/>
            </a:endParaRPr>
          </a:p>
          <a:p>
            <a:pPr algn="r" rtl="1"/>
            <a:r>
              <a:rPr lang="en-US" dirty="0" err="1">
                <a:cs typeface="B Nazanin" panose="00000400000000000000" pitchFamily="2" charset="-78"/>
              </a:rPr>
              <a:t>شکل</a:t>
            </a:r>
            <a:r>
              <a:rPr lang="en-US" dirty="0">
                <a:cs typeface="B Nazanin" panose="00000400000000000000" pitchFamily="2" charset="-78"/>
              </a:rPr>
              <a:t> 5.15: </a:t>
            </a:r>
            <a:r>
              <a:rPr lang="en-US" dirty="0" err="1">
                <a:cs typeface="B Nazanin" panose="00000400000000000000" pitchFamily="2" charset="-78"/>
              </a:rPr>
              <a:t>اگر</a:t>
            </a:r>
            <a:r>
              <a:rPr lang="en-US" dirty="0">
                <a:cs typeface="B Nazanin" panose="00000400000000000000" pitchFamily="2" charset="-78"/>
              </a:rPr>
              <a:t> X </a:t>
            </a:r>
            <a:r>
              <a:rPr lang="en-US" dirty="0" err="1">
                <a:cs typeface="B Nazanin" panose="00000400000000000000" pitchFamily="2" charset="-78"/>
              </a:rPr>
              <a:t>باشد</a:t>
            </a:r>
            <a:endParaRPr lang="en-US" dirty="0">
              <a:cs typeface="B Nazanin" panose="00000400000000000000" pitchFamily="2" charset="-78"/>
            </a:endParaRPr>
          </a:p>
          <a:p>
            <a:pPr algn="r" rtl="1"/>
            <a:r>
              <a:rPr lang="en-US" dirty="0" err="1">
                <a:cs typeface="B Nazanin" panose="00000400000000000000" pitchFamily="2" charset="-78"/>
              </a:rPr>
              <a:t>پس</a:t>
            </a:r>
            <a:r>
              <a:rPr lang="en-US" dirty="0">
                <a:cs typeface="B Nazanin" panose="00000400000000000000" pitchFamily="2" charset="-78"/>
              </a:rPr>
              <a:t> </a:t>
            </a:r>
            <a:r>
              <a:rPr lang="en-US" dirty="0" err="1">
                <a:cs typeface="B Nazanin" panose="00000400000000000000" pitchFamily="2" charset="-78"/>
              </a:rPr>
              <a:t>پتانسیل</a:t>
            </a:r>
            <a:r>
              <a:rPr lang="en-US" dirty="0">
                <a:cs typeface="B Nazanin" panose="00000400000000000000" pitchFamily="2" charset="-78"/>
              </a:rPr>
              <a:t> </a:t>
            </a:r>
            <a:r>
              <a:rPr lang="en-US" dirty="0" err="1">
                <a:cs typeface="B Nazanin" panose="00000400000000000000" pitchFamily="2" charset="-78"/>
              </a:rPr>
              <a:t>وجود</a:t>
            </a:r>
            <a:r>
              <a:rPr lang="en-US" dirty="0">
                <a:cs typeface="B Nazanin" panose="00000400000000000000" pitchFamily="2" charset="-78"/>
              </a:rPr>
              <a:t> </a:t>
            </a:r>
            <a:r>
              <a:rPr lang="en-US" dirty="0" err="1">
                <a:cs typeface="B Nazanin" panose="00000400000000000000" pitchFamily="2" charset="-78"/>
              </a:rPr>
              <a:t>دارد</a:t>
            </a:r>
            <a:endParaRPr lang="en-US" dirty="0">
              <a:cs typeface="B Nazanin" panose="00000400000000000000" pitchFamily="2" charset="-78"/>
            </a:endParaRPr>
          </a:p>
          <a:p>
            <a:pPr algn="r" rtl="1"/>
            <a:r>
              <a:rPr lang="en-US" dirty="0" err="1">
                <a:cs typeface="B Nazanin" panose="00000400000000000000" pitchFamily="2" charset="-78"/>
              </a:rPr>
              <a:t>درگیری</a:t>
            </a:r>
            <a:r>
              <a:rPr lang="en-US" dirty="0">
                <a:cs typeface="B Nazanin" panose="00000400000000000000" pitchFamily="2" charset="-78"/>
              </a:rPr>
              <a:t> </a:t>
            </a:r>
            <a:r>
              <a:rPr lang="en-US" dirty="0" err="1">
                <a:cs typeface="B Nazanin" panose="00000400000000000000" pitchFamily="2" charset="-78"/>
              </a:rPr>
              <a:t>بین</a:t>
            </a:r>
            <a:endParaRPr lang="en-US" dirty="0">
              <a:cs typeface="B Nazanin" panose="00000400000000000000" pitchFamily="2" charset="-78"/>
            </a:endParaRPr>
          </a:p>
          <a:p>
            <a:pPr algn="r" rtl="1"/>
            <a:r>
              <a:rPr lang="en-US" dirty="0" err="1">
                <a:cs typeface="B Nazanin" panose="00000400000000000000" pitchFamily="2" charset="-78"/>
              </a:rPr>
              <a:t>خط</a:t>
            </a:r>
            <a:r>
              <a:rPr lang="en-US" dirty="0">
                <a:cs typeface="B Nazanin" panose="00000400000000000000" pitchFamily="2" charset="-78"/>
              </a:rPr>
              <a:t> 2 و </a:t>
            </a:r>
            <a:r>
              <a:rPr lang="en-US" dirty="0" err="1">
                <a:cs typeface="B Nazanin" panose="00000400000000000000" pitchFamily="2" charset="-78"/>
              </a:rPr>
              <a:t>خطوط</a:t>
            </a:r>
            <a:r>
              <a:rPr lang="en-US" dirty="0">
                <a:cs typeface="B Nazanin" panose="00000400000000000000" pitchFamily="2" charset="-78"/>
              </a:rPr>
              <a:t> 3-7!</a:t>
            </a:r>
          </a:p>
        </p:txBody>
      </p:sp>
    </p:spTree>
    <p:extLst>
      <p:ext uri="{BB962C8B-B14F-4D97-AF65-F5344CB8AC3E}">
        <p14:creationId xmlns:p14="http://schemas.microsoft.com/office/powerpoint/2010/main" val="1464718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IMPLEMENTATION: MAIN CONTROL BLOCK </a:t>
            </a:r>
            <a:endParaRPr lang="en-US" sz="177700" dirty="0"/>
          </a:p>
        </p:txBody>
      </p:sp>
      <p:pic>
        <p:nvPicPr>
          <p:cNvPr id="3" name="Picture 2">
            <a:extLst>
              <a:ext uri="{FF2B5EF4-FFF2-40B4-BE49-F238E27FC236}">
                <a16:creationId xmlns:a16="http://schemas.microsoft.com/office/drawing/2014/main" id="{C58BE15D-1A43-33E3-345F-8EA354A93CE1}"/>
              </a:ext>
            </a:extLst>
          </p:cNvPr>
          <p:cNvPicPr>
            <a:picLocks noChangeAspect="1"/>
          </p:cNvPicPr>
          <p:nvPr/>
        </p:nvPicPr>
        <p:blipFill>
          <a:blip r:embed="rId3"/>
          <a:stretch>
            <a:fillRect/>
          </a:stretch>
        </p:blipFill>
        <p:spPr>
          <a:xfrm>
            <a:off x="55638" y="921801"/>
            <a:ext cx="4404742" cy="5014395"/>
          </a:xfrm>
          <a:prstGeom prst="rect">
            <a:avLst/>
          </a:prstGeom>
        </p:spPr>
      </p:pic>
      <p:pic>
        <p:nvPicPr>
          <p:cNvPr id="8" name="Picture 7">
            <a:extLst>
              <a:ext uri="{FF2B5EF4-FFF2-40B4-BE49-F238E27FC236}">
                <a16:creationId xmlns:a16="http://schemas.microsoft.com/office/drawing/2014/main" id="{6EC3E860-F3A5-6DD2-C69E-83FB046F3397}"/>
              </a:ext>
            </a:extLst>
          </p:cNvPr>
          <p:cNvPicPr>
            <a:picLocks noChangeAspect="1"/>
          </p:cNvPicPr>
          <p:nvPr/>
        </p:nvPicPr>
        <p:blipFill>
          <a:blip r:embed="rId4"/>
          <a:stretch>
            <a:fillRect/>
          </a:stretch>
        </p:blipFill>
        <p:spPr>
          <a:xfrm>
            <a:off x="4460380" y="921802"/>
            <a:ext cx="4176122" cy="5014395"/>
          </a:xfrm>
          <a:prstGeom prst="rect">
            <a:avLst/>
          </a:prstGeom>
        </p:spPr>
      </p:pic>
      <p:sp>
        <p:nvSpPr>
          <p:cNvPr id="11" name="TextBox 10">
            <a:extLst>
              <a:ext uri="{FF2B5EF4-FFF2-40B4-BE49-F238E27FC236}">
                <a16:creationId xmlns:a16="http://schemas.microsoft.com/office/drawing/2014/main" id="{657395F9-C36C-088B-882D-C45F9CA8028E}"/>
              </a:ext>
            </a:extLst>
          </p:cNvPr>
          <p:cNvSpPr txBox="1"/>
          <p:nvPr/>
        </p:nvSpPr>
        <p:spPr>
          <a:xfrm>
            <a:off x="2198379" y="5936196"/>
            <a:ext cx="6438123" cy="646331"/>
          </a:xfrm>
          <a:prstGeom prst="rect">
            <a:avLst/>
          </a:prstGeom>
          <a:noFill/>
        </p:spPr>
        <p:txBody>
          <a:bodyPr wrap="square">
            <a:spAutoFit/>
          </a:bodyPr>
          <a:lstStyle/>
          <a:p>
            <a:pPr algn="r" rtl="1"/>
            <a:r>
              <a:rPr lang="en-US" dirty="0" err="1"/>
              <a:t>کنترل</a:t>
            </a:r>
            <a:r>
              <a:rPr lang="en-US" dirty="0"/>
              <a:t> </a:t>
            </a:r>
            <a:r>
              <a:rPr lang="en-US" dirty="0" err="1"/>
              <a:t>اصلی</a:t>
            </a:r>
            <a:r>
              <a:rPr lang="en-US" dirty="0"/>
              <a:t> PLA (</a:t>
            </a:r>
            <a:r>
              <a:rPr lang="en-US" dirty="0" err="1"/>
              <a:t>قابل</a:t>
            </a:r>
            <a:r>
              <a:rPr lang="en-US" dirty="0"/>
              <a:t> </a:t>
            </a:r>
            <a:r>
              <a:rPr lang="en-US" dirty="0" err="1"/>
              <a:t>برنامه</a:t>
            </a:r>
            <a:r>
              <a:rPr lang="en-US" dirty="0"/>
              <a:t> </a:t>
            </a:r>
            <a:r>
              <a:rPr lang="en-US" dirty="0" err="1"/>
              <a:t>ریزی</a:t>
            </a:r>
            <a:r>
              <a:rPr lang="en-US" dirty="0"/>
              <a:t> </a:t>
            </a:r>
            <a:r>
              <a:rPr lang="en-US" dirty="0" err="1"/>
              <a:t>آرایه</a:t>
            </a:r>
            <a:r>
              <a:rPr lang="en-US" dirty="0"/>
              <a:t> </a:t>
            </a:r>
            <a:r>
              <a:rPr lang="en-US" dirty="0" err="1"/>
              <a:t>منطقی</a:t>
            </a:r>
            <a:r>
              <a:rPr lang="en-US" dirty="0"/>
              <a:t>): </a:t>
            </a:r>
            <a:r>
              <a:rPr lang="en-US" dirty="0" err="1"/>
              <a:t>اصل</a:t>
            </a:r>
            <a:r>
              <a:rPr lang="en-US" dirty="0"/>
              <a:t> </a:t>
            </a:r>
            <a:r>
              <a:rPr lang="en-US" dirty="0" err="1"/>
              <a:t>اساسیPLA</a:t>
            </a:r>
            <a:r>
              <a:rPr lang="en-US" dirty="0"/>
              <a:t> </a:t>
            </a:r>
            <a:r>
              <a:rPr lang="en-US" dirty="0" err="1"/>
              <a:t>هر</a:t>
            </a:r>
            <a:r>
              <a:rPr lang="en-US" dirty="0"/>
              <a:t> </a:t>
            </a:r>
            <a:r>
              <a:rPr lang="en-US" dirty="0" err="1"/>
              <a:t>عبارت</a:t>
            </a:r>
            <a:r>
              <a:rPr lang="en-US" dirty="0"/>
              <a:t> </a:t>
            </a:r>
            <a:r>
              <a:rPr lang="en-US" dirty="0" err="1"/>
              <a:t>منطقی</a:t>
            </a:r>
            <a:r>
              <a:rPr lang="en-US" dirty="0"/>
              <a:t> </a:t>
            </a:r>
            <a:r>
              <a:rPr lang="en-US" dirty="0" err="1"/>
              <a:t>استرا</a:t>
            </a:r>
            <a:r>
              <a:rPr lang="en-US" dirty="0"/>
              <a:t> </a:t>
            </a:r>
            <a:r>
              <a:rPr lang="en-US" dirty="0" err="1"/>
              <a:t>می</a:t>
            </a:r>
            <a:r>
              <a:rPr lang="en-US" dirty="0"/>
              <a:t> </a:t>
            </a:r>
            <a:r>
              <a:rPr lang="en-US" dirty="0" err="1"/>
              <a:t>توان</a:t>
            </a:r>
            <a:r>
              <a:rPr lang="en-US" dirty="0"/>
              <a:t> </a:t>
            </a:r>
            <a:r>
              <a:rPr lang="en-US" dirty="0" err="1"/>
              <a:t>به</a:t>
            </a:r>
            <a:r>
              <a:rPr lang="en-US" dirty="0"/>
              <a:t> </a:t>
            </a:r>
            <a:r>
              <a:rPr lang="en-US" dirty="0" err="1"/>
              <a:t>صورت</a:t>
            </a:r>
            <a:r>
              <a:rPr lang="en-US" dirty="0"/>
              <a:t> </a:t>
            </a:r>
            <a:r>
              <a:rPr lang="en-US" dirty="0" err="1"/>
              <a:t>مجموع</a:t>
            </a:r>
            <a:r>
              <a:rPr lang="en-US" dirty="0"/>
              <a:t> </a:t>
            </a:r>
            <a:r>
              <a:rPr lang="en-US" dirty="0" err="1"/>
              <a:t>محصولات</a:t>
            </a:r>
            <a:r>
              <a:rPr lang="en-US" dirty="0"/>
              <a:t> </a:t>
            </a:r>
            <a:r>
              <a:rPr lang="en-US" dirty="0" err="1"/>
              <a:t>نوشت</a:t>
            </a:r>
            <a:endParaRPr lang="en-US" dirty="0"/>
          </a:p>
        </p:txBody>
      </p:sp>
    </p:spTree>
    <p:extLst>
      <p:ext uri="{BB962C8B-B14F-4D97-AF65-F5344CB8AC3E}">
        <p14:creationId xmlns:p14="http://schemas.microsoft.com/office/powerpoint/2010/main" val="3834201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693319"/>
          </a:xfrm>
          <a:prstGeom prst="rect">
            <a:avLst/>
          </a:prstGeom>
          <a:noFill/>
        </p:spPr>
        <p:txBody>
          <a:bodyPr wrap="square" rtlCol="0">
            <a:spAutoFit/>
          </a:bodyPr>
          <a:lstStyle/>
          <a:p>
            <a:r>
              <a:rPr lang="en-US" sz="1800" b="0" i="0" u="none" strike="noStrike" baseline="0" dirty="0">
                <a:latin typeface="Arial" panose="020B0604020202020204" pitchFamily="34" charset="0"/>
                <a:cs typeface="B Nazanin" panose="00000400000000000000" pitchFamily="2" charset="-78"/>
              </a:rPr>
              <a:t>•</a:t>
            </a:r>
            <a:r>
              <a:rPr lang="en-US" sz="1800" b="0" i="0" u="none" strike="noStrike" baseline="0" dirty="0">
                <a:latin typeface="Gill Sans MT" panose="020B0502020104020203" pitchFamily="34" charset="0"/>
                <a:cs typeface="B Nazanin" panose="00000400000000000000" pitchFamily="2" charset="-78"/>
              </a:rPr>
              <a:t>Assuming fixed-period clock every instruction </a:t>
            </a:r>
            <a:r>
              <a:rPr lang="en-US" sz="1800" b="0" i="0" u="none" strike="noStrike" baseline="0" dirty="0" err="1">
                <a:latin typeface="Gill Sans MT" panose="020B0502020104020203" pitchFamily="34" charset="0"/>
                <a:cs typeface="B Nazanin" panose="00000400000000000000" pitchFamily="2" charset="-78"/>
              </a:rPr>
              <a:t>datapath</a:t>
            </a:r>
            <a:r>
              <a:rPr lang="en-US" sz="1800" b="0" i="0" u="none" strike="noStrike" baseline="0" dirty="0">
                <a:latin typeface="Gill Sans MT" panose="020B0502020104020203" pitchFamily="34" charset="0"/>
                <a:cs typeface="B Nazanin" panose="00000400000000000000" pitchFamily="2" charset="-78"/>
              </a:rPr>
              <a:t> uses one clock cycle implies: </a:t>
            </a:r>
          </a:p>
          <a:p>
            <a:r>
              <a:rPr lang="en-US" sz="1800" b="0" i="0" u="none" strike="noStrike" baseline="0" dirty="0">
                <a:latin typeface="Gill Sans MT" panose="020B0502020104020203" pitchFamily="34" charset="0"/>
                <a:cs typeface="B Nazanin" panose="00000400000000000000" pitchFamily="2" charset="-78"/>
              </a:rPr>
              <a:t>–CPI = 1</a:t>
            </a:r>
          </a:p>
          <a:p>
            <a:r>
              <a:rPr lang="en-US" sz="1800" b="0" i="0" u="none" strike="noStrike" baseline="0" dirty="0">
                <a:latin typeface="Gill Sans MT" panose="020B0502020104020203" pitchFamily="34" charset="0"/>
                <a:cs typeface="B Nazanin" panose="00000400000000000000" pitchFamily="2" charset="-78"/>
              </a:rPr>
              <a:t>–cycle time determined by length of the longest instruction path (load)</a:t>
            </a:r>
          </a:p>
          <a:p>
            <a:r>
              <a:rPr lang="en-US" sz="1800" b="0" i="0" u="none" strike="noStrike" baseline="0" dirty="0">
                <a:latin typeface="Arial" panose="020B0604020202020204" pitchFamily="34" charset="0"/>
                <a:cs typeface="B Nazanin" panose="00000400000000000000" pitchFamily="2" charset="-78"/>
              </a:rPr>
              <a:t>•</a:t>
            </a:r>
            <a:r>
              <a:rPr lang="en-US" sz="1800" b="0" i="0" u="none" strike="noStrike" baseline="0" dirty="0">
                <a:latin typeface="Gill Sans MT" panose="020B0502020104020203" pitchFamily="34" charset="0"/>
                <a:cs typeface="B Nazanin" panose="00000400000000000000" pitchFamily="2" charset="-78"/>
              </a:rPr>
              <a:t>but several instructions could run in a shorter clock cycle: </a:t>
            </a:r>
            <a:r>
              <a:rPr lang="en-US" sz="1800" b="1" i="0" u="none" strike="noStrike" baseline="0" dirty="0">
                <a:latin typeface="Gill Sans MT" panose="020B0502020104020203" pitchFamily="34" charset="0"/>
                <a:cs typeface="B Nazanin" panose="00000400000000000000" pitchFamily="2" charset="-78"/>
              </a:rPr>
              <a:t>waste of time</a:t>
            </a:r>
            <a:endParaRPr lang="en-US" sz="1800" b="0" i="0" u="none" strike="noStrike" baseline="0" dirty="0">
              <a:latin typeface="Gill Sans MT" panose="020B0502020104020203" pitchFamily="34" charset="0"/>
              <a:cs typeface="B Nazanin" panose="00000400000000000000" pitchFamily="2" charset="-78"/>
            </a:endParaRPr>
          </a:p>
          <a:p>
            <a:r>
              <a:rPr lang="en-US" sz="1800" b="0" i="0" u="none" strike="noStrike" baseline="0" dirty="0">
                <a:latin typeface="Arial" panose="020B0604020202020204" pitchFamily="34" charset="0"/>
                <a:cs typeface="B Nazanin" panose="00000400000000000000" pitchFamily="2" charset="-78"/>
              </a:rPr>
              <a:t>•consider if we have more complicated instructions like floating point!</a:t>
            </a:r>
          </a:p>
          <a:p>
            <a:r>
              <a:rPr lang="en-US" sz="1800" b="0" i="0" u="none" strike="noStrike" baseline="0" dirty="0">
                <a:latin typeface="Gill Sans MT" panose="020B0502020104020203" pitchFamily="34" charset="0"/>
                <a:cs typeface="B Nazanin" panose="00000400000000000000" pitchFamily="2" charset="-78"/>
              </a:rPr>
              <a:t>–</a:t>
            </a:r>
            <a:r>
              <a:rPr lang="en-US" sz="1800" b="1" i="0" u="none" strike="noStrike" baseline="0" dirty="0">
                <a:latin typeface="Gill Sans MT" panose="020B0502020104020203" pitchFamily="34" charset="0"/>
                <a:cs typeface="B Nazanin" panose="00000400000000000000" pitchFamily="2" charset="-78"/>
              </a:rPr>
              <a:t>resources used more than once in the same cycle need to be duplicated</a:t>
            </a:r>
            <a:endParaRPr lang="en-US" sz="1800" b="0" i="0" u="none" strike="noStrike" baseline="0" dirty="0">
              <a:latin typeface="Gill Sans MT" panose="020B0502020104020203" pitchFamily="34" charset="0"/>
              <a:cs typeface="B Nazanin" panose="00000400000000000000" pitchFamily="2" charset="-78"/>
            </a:endParaRPr>
          </a:p>
          <a:p>
            <a:r>
              <a:rPr lang="en-US" sz="1800" b="0" i="0" u="none" strike="noStrike" baseline="0" dirty="0">
                <a:latin typeface="Arial" panose="020B0604020202020204" pitchFamily="34" charset="0"/>
                <a:cs typeface="B Nazanin" panose="00000400000000000000" pitchFamily="2" charset="-78"/>
              </a:rPr>
              <a:t>•waste of hardware and chip area</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3416320"/>
          </a:xfrm>
          <a:prstGeom prst="rect">
            <a:avLst/>
          </a:prstGeom>
          <a:noFill/>
        </p:spPr>
        <p:txBody>
          <a:bodyPr wrap="square" rtlCol="0">
            <a:spAutoFit/>
          </a:bodyPr>
          <a:lstStyle/>
          <a:p>
            <a:pPr algn="r" rtl="1"/>
            <a:r>
              <a:rPr lang="fa-IR" dirty="0">
                <a:cs typeface="B Nazanin" panose="00000400000000000000" pitchFamily="2" charset="-78"/>
              </a:rPr>
              <a:t>با فرض اینکه ساعت دوره ثابت هر مسیر داده دستورالعمل از یک چرخه ساعت استفاده می کند، به این معنی است:</a:t>
            </a:r>
          </a:p>
          <a:p>
            <a:pPr algn="r" rtl="1"/>
            <a:r>
              <a:rPr lang="fa-IR" dirty="0">
                <a:cs typeface="B Nazanin" panose="00000400000000000000" pitchFamily="2" charset="-78"/>
              </a:rPr>
              <a:t>– </a:t>
            </a:r>
            <a:r>
              <a:rPr lang="en-US" dirty="0">
                <a:cs typeface="B Nazanin" panose="00000400000000000000" pitchFamily="2" charset="-78"/>
              </a:rPr>
              <a:t>CPI = 1</a:t>
            </a:r>
          </a:p>
          <a:p>
            <a:pPr algn="r" rtl="1"/>
            <a:r>
              <a:rPr lang="en-US" dirty="0">
                <a:cs typeface="B Nazanin" panose="00000400000000000000" pitchFamily="2" charset="-78"/>
              </a:rPr>
              <a:t>- </a:t>
            </a:r>
            <a:r>
              <a:rPr lang="fa-IR" dirty="0">
                <a:cs typeface="B Nazanin" panose="00000400000000000000" pitchFamily="2" charset="-78"/>
              </a:rPr>
              <a:t>زمان چرخه تعیین شده توسط طول طولانی ترین مسیر دستورالعمل (بار)</a:t>
            </a:r>
          </a:p>
          <a:p>
            <a:pPr algn="r" rtl="1"/>
            <a:r>
              <a:rPr lang="fa-IR" dirty="0">
                <a:cs typeface="B Nazanin" panose="00000400000000000000" pitchFamily="2" charset="-78"/>
              </a:rPr>
              <a:t>اما چندین دستورالعمل می توانند در یک چرخه ساعت کوتاه تر اجرا شوند: اتلاف وقت</a:t>
            </a:r>
          </a:p>
          <a:p>
            <a:pPr algn="r" rtl="1"/>
            <a:r>
              <a:rPr lang="fa-IR" dirty="0">
                <a:cs typeface="B Nazanin" panose="00000400000000000000" pitchFamily="2" charset="-78"/>
              </a:rPr>
              <a:t>• در نظر بگیرید که آیا دستورالعمل های پیچیده تری مانند ممیز شناور داریم!</a:t>
            </a:r>
          </a:p>
          <a:p>
            <a:pPr algn="r" rtl="1"/>
            <a:r>
              <a:rPr lang="fa-IR" dirty="0">
                <a:cs typeface="B Nazanin" panose="00000400000000000000" pitchFamily="2" charset="-78"/>
              </a:rPr>
              <a:t>- منابعی که بیش از یک بار در یک چرخه استفاده می شوند باید تکرار شوند</a:t>
            </a:r>
          </a:p>
          <a:p>
            <a:pPr algn="r" rtl="1"/>
            <a:r>
              <a:rPr lang="fa-IR" dirty="0">
                <a:cs typeface="B Nazanin" panose="00000400000000000000" pitchFamily="2" charset="-78"/>
              </a:rPr>
              <a:t>• ضایعات سخت افزار و منطقه تراشه</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cs typeface="B Nazanin" panose="00000400000000000000" pitchFamily="2" charset="-78"/>
              </a:rPr>
              <a:t>SINGLE-CYCLE DESIGN PROBLEMS </a:t>
            </a:r>
          </a:p>
        </p:txBody>
      </p:sp>
    </p:spTree>
    <p:extLst>
      <p:ext uri="{BB962C8B-B14F-4D97-AF65-F5344CB8AC3E}">
        <p14:creationId xmlns:p14="http://schemas.microsoft.com/office/powerpoint/2010/main" val="53997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8861DC0-960A-BB91-1BD7-EBE12834EBB0}"/>
              </a:ext>
            </a:extLst>
          </p:cNvPr>
          <p:cNvSpPr txBox="1"/>
          <p:nvPr/>
        </p:nvSpPr>
        <p:spPr>
          <a:xfrm>
            <a:off x="2286000" y="267869"/>
            <a:ext cx="4572000" cy="830997"/>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cs typeface="B Nazanin" panose="00000400000000000000" pitchFamily="2" charset="-78"/>
              </a:rPr>
              <a:t>REGISTER TRANSFER LOGIC (RTL)</a:t>
            </a:r>
          </a:p>
          <a:p>
            <a:pPr algn="ctr" rtl="1"/>
            <a:r>
              <a:rPr lang="fa-IR" sz="2400" dirty="0">
                <a:cs typeface="B Nazanin" panose="00000400000000000000" pitchFamily="2" charset="-78"/>
              </a:rPr>
              <a:t>منطق انتقال ثبت (</a:t>
            </a:r>
            <a:r>
              <a:rPr lang="en-US" sz="2400" dirty="0">
                <a:cs typeface="B Nazanin" panose="00000400000000000000" pitchFamily="2" charset="-78"/>
              </a:rPr>
              <a:t>RTL)</a:t>
            </a:r>
          </a:p>
        </p:txBody>
      </p:sp>
      <p:sp>
        <p:nvSpPr>
          <p:cNvPr id="3" name="TextBox 2">
            <a:extLst>
              <a:ext uri="{FF2B5EF4-FFF2-40B4-BE49-F238E27FC236}">
                <a16:creationId xmlns:a16="http://schemas.microsoft.com/office/drawing/2014/main" id="{B901FA39-D6C5-E129-E912-DEFB2F98CC6B}"/>
              </a:ext>
            </a:extLst>
          </p:cNvPr>
          <p:cNvSpPr txBox="1"/>
          <p:nvPr/>
        </p:nvSpPr>
        <p:spPr>
          <a:xfrm>
            <a:off x="475861" y="1471300"/>
            <a:ext cx="4572000" cy="1508105"/>
          </a:xfrm>
          <a:prstGeom prst="rect">
            <a:avLst/>
          </a:prstGeom>
          <a:noFill/>
        </p:spPr>
        <p:txBody>
          <a:bodyPr wrap="square">
            <a:spAutoFit/>
          </a:bodyPr>
          <a:lstStyle/>
          <a:p>
            <a:pPr algn="l"/>
            <a:endParaRPr lang="en-US" sz="1000" b="0" i="0" u="none" strike="noStrike" baseline="0" dirty="0">
              <a:solidFill>
                <a:srgbClr val="000000"/>
              </a:solidFill>
              <a:latin typeface="Arial" panose="020B0604020202020204" pitchFamily="34" charset="0"/>
              <a:cs typeface="B Nazanin" panose="00000400000000000000" pitchFamily="2" charset="-78"/>
            </a:endParaRP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RTL gives the </a:t>
            </a:r>
            <a:r>
              <a:rPr lang="en-US" sz="1800" b="0" i="0" u="none" strike="noStrike" baseline="0" dirty="0" err="1">
                <a:solidFill>
                  <a:srgbClr val="585858"/>
                </a:solidFill>
                <a:latin typeface="Gill Sans MT" panose="020B0502020104020203" pitchFamily="34" charset="0"/>
                <a:cs typeface="B Nazanin" panose="00000400000000000000" pitchFamily="2" charset="-78"/>
              </a:rPr>
              <a:t>meaningof</a:t>
            </a:r>
            <a:r>
              <a:rPr lang="en-US" sz="1800" b="0" i="0" u="none" strike="noStrike" baseline="0" dirty="0">
                <a:solidFill>
                  <a:srgbClr val="585858"/>
                </a:solidFill>
                <a:latin typeface="Gill Sans MT" panose="020B0502020104020203" pitchFamily="34" charset="0"/>
                <a:cs typeface="B Nazanin" panose="00000400000000000000" pitchFamily="2" charset="-78"/>
              </a:rPr>
              <a:t> the instructions</a:t>
            </a:r>
          </a:p>
          <a:p>
            <a:r>
              <a:rPr lang="en-US" sz="1800" b="0" i="0" u="none" strike="noStrike" baseline="0" dirty="0">
                <a:solidFill>
                  <a:srgbClr val="2A1A00"/>
                </a:solidFill>
                <a:latin typeface="Arial" panose="020B0604020202020204" pitchFamily="34" charset="0"/>
                <a:cs typeface="B Nazanin" panose="00000400000000000000" pitchFamily="2" charset="-78"/>
              </a:rPr>
              <a:t>•All instructions start by fetching the instruction</a:t>
            </a:r>
          </a:p>
          <a:p>
            <a:r>
              <a:rPr lang="en-US" sz="1400" b="1" i="0" u="none" strike="noStrike" baseline="0" dirty="0">
                <a:solidFill>
                  <a:srgbClr val="000000"/>
                </a:solidFill>
                <a:latin typeface="Times New Roman" panose="02020603050405020304" pitchFamily="18" charset="0"/>
                <a:cs typeface="B Nazanin" panose="00000400000000000000" pitchFamily="2" charset="-78"/>
              </a:rPr>
              <a:t>op | </a:t>
            </a:r>
            <a:r>
              <a:rPr lang="en-US" sz="1400" b="1" i="0" u="none" strike="noStrike" baseline="0" dirty="0" err="1">
                <a:solidFill>
                  <a:srgbClr val="000000"/>
                </a:solidFill>
                <a:latin typeface="Times New Roman" panose="02020603050405020304" pitchFamily="18" charset="0"/>
                <a:cs typeface="B Nazanin" panose="00000400000000000000" pitchFamily="2" charset="-78"/>
              </a:rPr>
              <a:t>rs</a:t>
            </a:r>
            <a:r>
              <a:rPr lang="en-US" sz="1400" b="1" i="0" u="none" strike="noStrike" baseline="0" dirty="0">
                <a:solidFill>
                  <a:srgbClr val="000000"/>
                </a:solidFill>
                <a:latin typeface="Times New Roman" panose="02020603050405020304" pitchFamily="18" charset="0"/>
                <a:cs typeface="B Nazanin" panose="00000400000000000000" pitchFamily="2" charset="-78"/>
              </a:rPr>
              <a:t>| rt| </a:t>
            </a:r>
            <a:r>
              <a:rPr lang="en-US" sz="1400" b="1" i="0" u="none" strike="noStrike" baseline="0" dirty="0" err="1">
                <a:solidFill>
                  <a:srgbClr val="000000"/>
                </a:solidFill>
                <a:latin typeface="Times New Roman" panose="02020603050405020304" pitchFamily="18" charset="0"/>
                <a:cs typeface="B Nazanin" panose="00000400000000000000" pitchFamily="2" charset="-78"/>
              </a:rPr>
              <a:t>rd</a:t>
            </a:r>
            <a:r>
              <a:rPr lang="en-US" sz="1400" b="1" i="0" u="none" strike="noStrike" baseline="0" dirty="0">
                <a:solidFill>
                  <a:srgbClr val="000000"/>
                </a:solidFill>
                <a:latin typeface="Times New Roman" panose="02020603050405020304" pitchFamily="18" charset="0"/>
                <a:cs typeface="B Nazanin" panose="00000400000000000000" pitchFamily="2" charset="-78"/>
              </a:rPr>
              <a:t>| </a:t>
            </a:r>
            <a:r>
              <a:rPr lang="en-US" sz="1400" b="1" i="0" u="none" strike="noStrike" baseline="0" dirty="0" err="1">
                <a:solidFill>
                  <a:srgbClr val="000000"/>
                </a:solidFill>
                <a:latin typeface="Times New Roman" panose="02020603050405020304" pitchFamily="18" charset="0"/>
                <a:cs typeface="B Nazanin" panose="00000400000000000000" pitchFamily="2" charset="-78"/>
              </a:rPr>
              <a:t>shamt</a:t>
            </a:r>
            <a:r>
              <a:rPr lang="en-US" sz="1400" b="1" i="0" u="none" strike="noStrike" baseline="0" dirty="0">
                <a:solidFill>
                  <a:srgbClr val="000000"/>
                </a:solidFill>
                <a:latin typeface="Times New Roman" panose="02020603050405020304" pitchFamily="18" charset="0"/>
                <a:cs typeface="B Nazanin" panose="00000400000000000000" pitchFamily="2" charset="-78"/>
              </a:rPr>
              <a:t>| </a:t>
            </a:r>
            <a:r>
              <a:rPr lang="en-US" sz="1400" b="1" i="0" u="none" strike="noStrike" baseline="0" dirty="0" err="1">
                <a:solidFill>
                  <a:srgbClr val="000000"/>
                </a:solidFill>
                <a:latin typeface="Times New Roman" panose="02020603050405020304" pitchFamily="18" charset="0"/>
                <a:cs typeface="B Nazanin" panose="00000400000000000000" pitchFamily="2" charset="-78"/>
              </a:rPr>
              <a:t>funct</a:t>
            </a:r>
            <a:r>
              <a:rPr lang="en-US" sz="1400" b="1" i="0" u="none" strike="noStrike" baseline="0" dirty="0">
                <a:solidFill>
                  <a:srgbClr val="000000"/>
                </a:solidFill>
                <a:latin typeface="Times New Roman" panose="02020603050405020304" pitchFamily="18" charset="0"/>
                <a:cs typeface="B Nazanin" panose="00000400000000000000" pitchFamily="2" charset="-78"/>
              </a:rPr>
              <a:t>= MEM[ PC ]</a:t>
            </a:r>
            <a:endParaRPr lang="en-US" sz="1400" b="0" i="0" u="none" strike="noStrike" baseline="0" dirty="0">
              <a:solidFill>
                <a:srgbClr val="000000"/>
              </a:solidFill>
              <a:latin typeface="Times New Roman" panose="02020603050405020304" pitchFamily="18" charset="0"/>
              <a:cs typeface="B Nazanin" panose="00000400000000000000" pitchFamily="2" charset="-78"/>
            </a:endParaRPr>
          </a:p>
          <a:p>
            <a:r>
              <a:rPr lang="en-US" sz="1400" b="1" i="0" u="none" strike="noStrike" baseline="0" dirty="0">
                <a:solidFill>
                  <a:srgbClr val="000000"/>
                </a:solidFill>
                <a:latin typeface="Times New Roman" panose="02020603050405020304" pitchFamily="18" charset="0"/>
                <a:cs typeface="B Nazanin" panose="00000400000000000000" pitchFamily="2" charset="-78"/>
              </a:rPr>
              <a:t>op | </a:t>
            </a:r>
            <a:r>
              <a:rPr lang="en-US" sz="1400" b="1" i="0" u="none" strike="noStrike" baseline="0" dirty="0" err="1">
                <a:solidFill>
                  <a:srgbClr val="000000"/>
                </a:solidFill>
                <a:latin typeface="Times New Roman" panose="02020603050405020304" pitchFamily="18" charset="0"/>
                <a:cs typeface="B Nazanin" panose="00000400000000000000" pitchFamily="2" charset="-78"/>
              </a:rPr>
              <a:t>rs</a:t>
            </a:r>
            <a:r>
              <a:rPr lang="en-US" sz="1400" b="1" i="0" u="none" strike="noStrike" baseline="0" dirty="0">
                <a:solidFill>
                  <a:srgbClr val="000000"/>
                </a:solidFill>
                <a:latin typeface="Times New Roman" panose="02020603050405020304" pitchFamily="18" charset="0"/>
                <a:cs typeface="B Nazanin" panose="00000400000000000000" pitchFamily="2" charset="-78"/>
              </a:rPr>
              <a:t>| rt| Imm16 = MEM[ PC ]</a:t>
            </a:r>
            <a:endParaRPr lang="en-US" dirty="0">
              <a:cs typeface="B Nazanin" panose="00000400000000000000" pitchFamily="2" charset="-78"/>
            </a:endParaRPr>
          </a:p>
        </p:txBody>
      </p:sp>
      <p:sp>
        <p:nvSpPr>
          <p:cNvPr id="5" name="TextBox 4">
            <a:extLst>
              <a:ext uri="{FF2B5EF4-FFF2-40B4-BE49-F238E27FC236}">
                <a16:creationId xmlns:a16="http://schemas.microsoft.com/office/drawing/2014/main" id="{AA96417F-6169-73F5-85CA-981EBAC8E07C}"/>
              </a:ext>
            </a:extLst>
          </p:cNvPr>
          <p:cNvSpPr txBox="1"/>
          <p:nvPr/>
        </p:nvSpPr>
        <p:spPr>
          <a:xfrm>
            <a:off x="4572000" y="1779076"/>
            <a:ext cx="4572000" cy="646331"/>
          </a:xfrm>
          <a:prstGeom prst="rect">
            <a:avLst/>
          </a:prstGeom>
          <a:noFill/>
        </p:spPr>
        <p:txBody>
          <a:bodyPr wrap="square">
            <a:spAutoFit/>
          </a:bodyPr>
          <a:lstStyle/>
          <a:p>
            <a:pPr algn="r" rtl="1"/>
            <a:r>
              <a:rPr lang="en-US" dirty="0">
                <a:cs typeface="B Nazanin" panose="00000400000000000000" pitchFamily="2" charset="-78"/>
              </a:rPr>
              <a:t>RTL </a:t>
            </a:r>
            <a:r>
              <a:rPr lang="en-US" dirty="0" err="1">
                <a:cs typeface="B Nazanin" panose="00000400000000000000" pitchFamily="2" charset="-78"/>
              </a:rPr>
              <a:t>معنی</a:t>
            </a:r>
            <a:r>
              <a:rPr lang="en-US" dirty="0">
                <a:cs typeface="B Nazanin" panose="00000400000000000000" pitchFamily="2" charset="-78"/>
              </a:rPr>
              <a:t> </a:t>
            </a:r>
            <a:r>
              <a:rPr lang="en-US" dirty="0" err="1">
                <a:cs typeface="B Nazanin" panose="00000400000000000000" pitchFamily="2" charset="-78"/>
              </a:rPr>
              <a:t>دستورالعمل</a:t>
            </a:r>
            <a:r>
              <a:rPr lang="en-US" dirty="0">
                <a:cs typeface="B Nazanin" panose="00000400000000000000" pitchFamily="2" charset="-78"/>
              </a:rPr>
              <a:t> </a:t>
            </a:r>
            <a:r>
              <a:rPr lang="en-US" dirty="0" err="1">
                <a:cs typeface="B Nazanin" panose="00000400000000000000" pitchFamily="2" charset="-78"/>
              </a:rPr>
              <a:t>ها</a:t>
            </a:r>
            <a:r>
              <a:rPr lang="en-US" dirty="0">
                <a:cs typeface="B Nazanin" panose="00000400000000000000" pitchFamily="2" charset="-78"/>
              </a:rPr>
              <a:t> </a:t>
            </a:r>
            <a:r>
              <a:rPr lang="en-US" dirty="0" err="1">
                <a:cs typeface="B Nazanin" panose="00000400000000000000" pitchFamily="2" charset="-78"/>
              </a:rPr>
              <a:t>را</a:t>
            </a:r>
            <a:r>
              <a:rPr lang="en-US" dirty="0">
                <a:cs typeface="B Nazanin" panose="00000400000000000000" pitchFamily="2" charset="-78"/>
              </a:rPr>
              <a:t> </a:t>
            </a:r>
            <a:r>
              <a:rPr lang="en-US" dirty="0" err="1">
                <a:cs typeface="B Nazanin" panose="00000400000000000000" pitchFamily="2" charset="-78"/>
              </a:rPr>
              <a:t>می</a:t>
            </a:r>
            <a:r>
              <a:rPr lang="en-US" dirty="0">
                <a:cs typeface="B Nazanin" panose="00000400000000000000" pitchFamily="2" charset="-78"/>
              </a:rPr>
              <a:t> </a:t>
            </a:r>
            <a:r>
              <a:rPr lang="en-US" dirty="0" err="1">
                <a:cs typeface="B Nazanin" panose="00000400000000000000" pitchFamily="2" charset="-78"/>
              </a:rPr>
              <a:t>دهد</a:t>
            </a:r>
            <a:endParaRPr lang="en-US" dirty="0">
              <a:cs typeface="B Nazanin" panose="00000400000000000000" pitchFamily="2" charset="-78"/>
            </a:endParaRPr>
          </a:p>
          <a:p>
            <a:pPr algn="r" rtl="1"/>
            <a:r>
              <a:rPr lang="en-US" dirty="0">
                <a:cs typeface="B Nazanin" panose="00000400000000000000" pitchFamily="2" charset="-78"/>
              </a:rPr>
              <a:t>•</a:t>
            </a:r>
            <a:r>
              <a:rPr lang="en-US" dirty="0" err="1">
                <a:cs typeface="B Nazanin" panose="00000400000000000000" pitchFamily="2" charset="-78"/>
              </a:rPr>
              <a:t>همه</a:t>
            </a:r>
            <a:r>
              <a:rPr lang="en-US" dirty="0">
                <a:cs typeface="B Nazanin" panose="00000400000000000000" pitchFamily="2" charset="-78"/>
              </a:rPr>
              <a:t> </a:t>
            </a:r>
            <a:r>
              <a:rPr lang="en-US" dirty="0" err="1">
                <a:cs typeface="B Nazanin" panose="00000400000000000000" pitchFamily="2" charset="-78"/>
              </a:rPr>
              <a:t>دستورالعمل</a:t>
            </a:r>
            <a:r>
              <a:rPr lang="en-US" dirty="0">
                <a:cs typeface="B Nazanin" panose="00000400000000000000" pitchFamily="2" charset="-78"/>
              </a:rPr>
              <a:t> </a:t>
            </a:r>
            <a:r>
              <a:rPr lang="en-US" dirty="0" err="1">
                <a:cs typeface="B Nazanin" panose="00000400000000000000" pitchFamily="2" charset="-78"/>
              </a:rPr>
              <a:t>ها</a:t>
            </a:r>
            <a:r>
              <a:rPr lang="en-US" dirty="0">
                <a:cs typeface="B Nazanin" panose="00000400000000000000" pitchFamily="2" charset="-78"/>
              </a:rPr>
              <a:t> </a:t>
            </a:r>
            <a:r>
              <a:rPr lang="en-US" dirty="0" err="1">
                <a:cs typeface="B Nazanin" panose="00000400000000000000" pitchFamily="2" charset="-78"/>
              </a:rPr>
              <a:t>با</a:t>
            </a:r>
            <a:r>
              <a:rPr lang="en-US" dirty="0">
                <a:cs typeface="B Nazanin" panose="00000400000000000000" pitchFamily="2" charset="-78"/>
              </a:rPr>
              <a:t> </a:t>
            </a:r>
            <a:r>
              <a:rPr lang="en-US" dirty="0" err="1">
                <a:cs typeface="B Nazanin" panose="00000400000000000000" pitchFamily="2" charset="-78"/>
              </a:rPr>
              <a:t>واکشی</a:t>
            </a:r>
            <a:r>
              <a:rPr lang="en-US" dirty="0">
                <a:cs typeface="B Nazanin" panose="00000400000000000000" pitchFamily="2" charset="-78"/>
              </a:rPr>
              <a:t> </a:t>
            </a:r>
            <a:r>
              <a:rPr lang="en-US" dirty="0" err="1">
                <a:cs typeface="B Nazanin" panose="00000400000000000000" pitchFamily="2" charset="-78"/>
              </a:rPr>
              <a:t>دستورالعمل</a:t>
            </a:r>
            <a:r>
              <a:rPr lang="en-US" dirty="0">
                <a:cs typeface="B Nazanin" panose="00000400000000000000" pitchFamily="2" charset="-78"/>
              </a:rPr>
              <a:t> </a:t>
            </a:r>
            <a:r>
              <a:rPr lang="en-US" dirty="0" err="1">
                <a:cs typeface="B Nazanin" panose="00000400000000000000" pitchFamily="2" charset="-78"/>
              </a:rPr>
              <a:t>شروع</a:t>
            </a:r>
            <a:r>
              <a:rPr lang="en-US" dirty="0">
                <a:cs typeface="B Nazanin" panose="00000400000000000000" pitchFamily="2" charset="-78"/>
              </a:rPr>
              <a:t> </a:t>
            </a:r>
            <a:r>
              <a:rPr lang="en-US" dirty="0" err="1">
                <a:cs typeface="B Nazanin" panose="00000400000000000000" pitchFamily="2" charset="-78"/>
              </a:rPr>
              <a:t>می</a:t>
            </a:r>
            <a:r>
              <a:rPr lang="en-US" dirty="0">
                <a:cs typeface="B Nazanin" panose="00000400000000000000" pitchFamily="2" charset="-78"/>
              </a:rPr>
              <a:t> </a:t>
            </a:r>
            <a:r>
              <a:rPr lang="en-US" dirty="0" err="1">
                <a:cs typeface="B Nazanin" panose="00000400000000000000" pitchFamily="2" charset="-78"/>
              </a:rPr>
              <a:t>شوند</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8174E75D-46D6-AB39-0852-251B643C61DF}"/>
              </a:ext>
            </a:extLst>
          </p:cNvPr>
          <p:cNvSpPr txBox="1"/>
          <p:nvPr/>
        </p:nvSpPr>
        <p:spPr>
          <a:xfrm>
            <a:off x="0" y="3659615"/>
            <a:ext cx="7072604" cy="2031325"/>
          </a:xfrm>
          <a:prstGeom prst="rect">
            <a:avLst/>
          </a:prstGeom>
          <a:noFill/>
        </p:spPr>
        <p:txBody>
          <a:bodyPr wrap="square">
            <a:spAutoFit/>
          </a:bodyPr>
          <a:lstStyle/>
          <a:p>
            <a:r>
              <a:rPr lang="en-US" sz="1800" b="1" i="0" u="none" strike="noStrike" baseline="0" dirty="0">
                <a:solidFill>
                  <a:srgbClr val="000000"/>
                </a:solidFill>
                <a:latin typeface="Times New Roman" panose="02020603050405020304" pitchFamily="18" charset="0"/>
                <a:cs typeface="B Nazanin" panose="00000400000000000000" pitchFamily="2" charset="-78"/>
              </a:rPr>
              <a:t>Inst</a:t>
            </a:r>
            <a:r>
              <a:rPr lang="fa-IR" sz="1800" b="1" i="0" u="none" strike="noStrike" baseline="0" dirty="0">
                <a:solidFill>
                  <a:srgbClr val="000000"/>
                </a:solidFill>
                <a:latin typeface="Times New Roman" panose="02020603050405020304" pitchFamily="18" charset="0"/>
                <a:cs typeface="B Nazanin" panose="00000400000000000000" pitchFamily="2" charset="-78"/>
              </a:rPr>
              <a:t>	</a:t>
            </a:r>
            <a:r>
              <a:rPr lang="en-US" sz="1800" b="1" i="0" u="none" strike="noStrike" baseline="0" dirty="0">
                <a:solidFill>
                  <a:srgbClr val="000000"/>
                </a:solidFill>
                <a:latin typeface="Times New Roman" panose="02020603050405020304" pitchFamily="18" charset="0"/>
                <a:cs typeface="B Nazanin" panose="00000400000000000000" pitchFamily="2" charset="-78"/>
              </a:rPr>
              <a:t>Register</a:t>
            </a:r>
            <a:r>
              <a:rPr lang="fa-IR" sz="1800" b="1" i="0" u="none" strike="noStrike" baseline="0" dirty="0">
                <a:solidFill>
                  <a:srgbClr val="000000"/>
                </a:solidFill>
                <a:latin typeface="Times New Roman" panose="02020603050405020304" pitchFamily="18" charset="0"/>
                <a:cs typeface="B Nazanin" panose="00000400000000000000" pitchFamily="2" charset="-78"/>
              </a:rPr>
              <a:t> </a:t>
            </a:r>
            <a:r>
              <a:rPr lang="en-US" sz="1800" b="1" i="0" u="none" strike="noStrike" baseline="0" dirty="0">
                <a:solidFill>
                  <a:srgbClr val="000000"/>
                </a:solidFill>
                <a:latin typeface="Times New Roman" panose="02020603050405020304" pitchFamily="18" charset="0"/>
                <a:cs typeface="B Nazanin" panose="00000400000000000000" pitchFamily="2" charset="-78"/>
              </a:rPr>
              <a:t>Transfers</a:t>
            </a:r>
            <a:endParaRPr lang="en-US" sz="1800" b="0" i="0" u="none" strike="noStrike" baseline="0" dirty="0">
              <a:solidFill>
                <a:srgbClr val="000000"/>
              </a:solidFill>
              <a:latin typeface="Times New Roman" panose="02020603050405020304" pitchFamily="18" charset="0"/>
              <a:cs typeface="B Nazanin" panose="00000400000000000000" pitchFamily="2" charset="-78"/>
            </a:endParaRPr>
          </a:p>
          <a:p>
            <a:r>
              <a:rPr lang="pt-BR" sz="1800" b="1" i="0" u="none" strike="noStrike" baseline="0" dirty="0">
                <a:solidFill>
                  <a:srgbClr val="000000"/>
                </a:solidFill>
                <a:latin typeface="Times New Roman" panose="02020603050405020304" pitchFamily="18" charset="0"/>
                <a:cs typeface="B Nazanin" panose="00000400000000000000" pitchFamily="2" charset="-78"/>
              </a:rPr>
              <a:t>Add</a:t>
            </a:r>
            <a:r>
              <a:rPr lang="fa-IR" sz="1800" b="1" i="0" u="none" strike="noStrike" baseline="0" dirty="0">
                <a:solidFill>
                  <a:srgbClr val="000000"/>
                </a:solidFill>
                <a:latin typeface="Times New Roman" panose="02020603050405020304" pitchFamily="18" charset="0"/>
                <a:cs typeface="B Nazanin" panose="00000400000000000000" pitchFamily="2" charset="-78"/>
              </a:rPr>
              <a:t>	</a:t>
            </a:r>
            <a:r>
              <a:rPr lang="pt-BR" sz="1800" b="1" i="0" u="none" strike="noStrike" baseline="0" dirty="0">
                <a:solidFill>
                  <a:srgbClr val="000000"/>
                </a:solidFill>
                <a:latin typeface="Times New Roman" panose="02020603050405020304" pitchFamily="18" charset="0"/>
                <a:cs typeface="B Nazanin" panose="00000400000000000000" pitchFamily="2" charset="-78"/>
              </a:rPr>
              <a:t>R[rd] &lt;–R[rs] + R[rt];</a:t>
            </a:r>
            <a:r>
              <a:rPr lang="fa-IR" sz="1800" b="1" i="0" u="none" strike="noStrike" baseline="0" dirty="0">
                <a:solidFill>
                  <a:srgbClr val="000000"/>
                </a:solidFill>
                <a:latin typeface="Times New Roman" panose="02020603050405020304" pitchFamily="18" charset="0"/>
                <a:cs typeface="B Nazanin" panose="00000400000000000000" pitchFamily="2" charset="-78"/>
              </a:rPr>
              <a:t>			</a:t>
            </a:r>
            <a:r>
              <a:rPr lang="pt-BR" sz="1800" b="1" i="0" u="none" strike="noStrike" baseline="0" dirty="0">
                <a:solidFill>
                  <a:srgbClr val="000000"/>
                </a:solidFill>
                <a:latin typeface="Times New Roman" panose="02020603050405020304" pitchFamily="18" charset="0"/>
                <a:cs typeface="B Nazanin" panose="00000400000000000000" pitchFamily="2" charset="-78"/>
              </a:rPr>
              <a:t>PC &lt;–PC + 4</a:t>
            </a:r>
            <a:endParaRPr lang="pt-BR" sz="1800" b="0" i="0" u="none" strike="noStrike" baseline="0" dirty="0">
              <a:solidFill>
                <a:srgbClr val="000000"/>
              </a:solidFill>
              <a:latin typeface="Times New Roman" panose="02020603050405020304" pitchFamily="18" charset="0"/>
              <a:cs typeface="B Nazanin" panose="00000400000000000000" pitchFamily="2" charset="-78"/>
            </a:endParaRPr>
          </a:p>
          <a:p>
            <a:r>
              <a:rPr lang="pt-BR" sz="1800" b="1" i="0" u="none" strike="noStrike" baseline="0" dirty="0">
                <a:solidFill>
                  <a:srgbClr val="000000"/>
                </a:solidFill>
                <a:latin typeface="Times New Roman" panose="02020603050405020304" pitchFamily="18" charset="0"/>
                <a:cs typeface="B Nazanin" panose="00000400000000000000" pitchFamily="2" charset="-78"/>
              </a:rPr>
              <a:t>Sub</a:t>
            </a:r>
            <a:r>
              <a:rPr lang="fa-IR" sz="1800" b="1" i="0" u="none" strike="noStrike" baseline="0" dirty="0">
                <a:solidFill>
                  <a:srgbClr val="000000"/>
                </a:solidFill>
                <a:latin typeface="Times New Roman" panose="02020603050405020304" pitchFamily="18" charset="0"/>
                <a:cs typeface="B Nazanin" panose="00000400000000000000" pitchFamily="2" charset="-78"/>
              </a:rPr>
              <a:t>	</a:t>
            </a:r>
            <a:r>
              <a:rPr lang="pt-BR" sz="1800" b="1" i="0" u="none" strike="noStrike" baseline="0" dirty="0">
                <a:solidFill>
                  <a:srgbClr val="000000"/>
                </a:solidFill>
                <a:latin typeface="Times New Roman" panose="02020603050405020304" pitchFamily="18" charset="0"/>
                <a:cs typeface="B Nazanin" panose="00000400000000000000" pitchFamily="2" charset="-78"/>
              </a:rPr>
              <a:t>R[rd] &lt;–R[rs] –R[rt];</a:t>
            </a:r>
            <a:r>
              <a:rPr lang="fa-IR" sz="1800" b="1" i="0" u="none" strike="noStrike" baseline="0" dirty="0">
                <a:solidFill>
                  <a:srgbClr val="000000"/>
                </a:solidFill>
                <a:latin typeface="Times New Roman" panose="02020603050405020304" pitchFamily="18" charset="0"/>
                <a:cs typeface="B Nazanin" panose="00000400000000000000" pitchFamily="2" charset="-78"/>
              </a:rPr>
              <a:t>			</a:t>
            </a:r>
            <a:r>
              <a:rPr lang="pt-BR" sz="1800" b="1" i="0" u="none" strike="noStrike" baseline="0" dirty="0">
                <a:solidFill>
                  <a:srgbClr val="000000"/>
                </a:solidFill>
                <a:latin typeface="Times New Roman" panose="02020603050405020304" pitchFamily="18" charset="0"/>
                <a:cs typeface="B Nazanin" panose="00000400000000000000" pitchFamily="2" charset="-78"/>
              </a:rPr>
              <a:t>PC &lt;–PC + 4</a:t>
            </a:r>
            <a:endParaRPr lang="pt-BR" sz="1800" b="0" i="0" u="none" strike="noStrike" baseline="0" dirty="0">
              <a:solidFill>
                <a:srgbClr val="000000"/>
              </a:solidFill>
              <a:latin typeface="Times New Roman" panose="02020603050405020304" pitchFamily="18" charset="0"/>
              <a:cs typeface="B Nazanin" panose="00000400000000000000" pitchFamily="2" charset="-78"/>
            </a:endParaRPr>
          </a:p>
          <a:p>
            <a:r>
              <a:rPr lang="en-US" sz="1800" b="1" i="0" u="none" strike="noStrike" baseline="0" dirty="0">
                <a:solidFill>
                  <a:srgbClr val="000000"/>
                </a:solidFill>
                <a:latin typeface="Times New Roman" panose="02020603050405020304" pitchFamily="18" charset="0"/>
                <a:cs typeface="B Nazanin" panose="00000400000000000000" pitchFamily="2" charset="-78"/>
              </a:rPr>
              <a:t>Load</a:t>
            </a:r>
            <a:r>
              <a:rPr lang="fa-IR" sz="1800" b="1" i="0" u="none" strike="noStrike" baseline="0" dirty="0">
                <a:solidFill>
                  <a:srgbClr val="000000"/>
                </a:solidFill>
                <a:latin typeface="Times New Roman" panose="02020603050405020304" pitchFamily="18" charset="0"/>
                <a:cs typeface="B Nazanin" panose="00000400000000000000" pitchFamily="2" charset="-78"/>
              </a:rPr>
              <a:t>	</a:t>
            </a:r>
            <a:r>
              <a:rPr lang="en-US" sz="1800" b="1" i="0" u="none" strike="noStrike" baseline="0" dirty="0">
                <a:solidFill>
                  <a:srgbClr val="000000"/>
                </a:solidFill>
                <a:latin typeface="Times New Roman" panose="02020603050405020304" pitchFamily="18" charset="0"/>
                <a:cs typeface="B Nazanin" panose="00000400000000000000" pitchFamily="2" charset="-78"/>
              </a:rPr>
              <a:t>R[rt] &lt;–MEM[ R[</a:t>
            </a:r>
            <a:r>
              <a:rPr lang="en-US" sz="1800" b="1" i="0" u="none" strike="noStrike" baseline="0" dirty="0" err="1">
                <a:solidFill>
                  <a:srgbClr val="000000"/>
                </a:solidFill>
                <a:latin typeface="Times New Roman" panose="02020603050405020304" pitchFamily="18" charset="0"/>
                <a:cs typeface="B Nazanin" panose="00000400000000000000" pitchFamily="2" charset="-78"/>
              </a:rPr>
              <a:t>rs</a:t>
            </a:r>
            <a:r>
              <a:rPr lang="en-US" sz="1800" b="1" i="0" u="none" strike="noStrike" baseline="0" dirty="0">
                <a:solidFill>
                  <a:srgbClr val="000000"/>
                </a:solidFill>
                <a:latin typeface="Times New Roman" panose="02020603050405020304" pitchFamily="18" charset="0"/>
                <a:cs typeface="B Nazanin" panose="00000400000000000000" pitchFamily="2" charset="-78"/>
              </a:rPr>
              <a:t>] + </a:t>
            </a:r>
            <a:r>
              <a:rPr lang="en-US" sz="1800" b="1" i="0" u="none" strike="noStrike" baseline="0" dirty="0" err="1">
                <a:solidFill>
                  <a:srgbClr val="000000"/>
                </a:solidFill>
                <a:latin typeface="Times New Roman" panose="02020603050405020304" pitchFamily="18" charset="0"/>
                <a:cs typeface="B Nazanin" panose="00000400000000000000" pitchFamily="2" charset="-78"/>
              </a:rPr>
              <a:t>sign_ext</a:t>
            </a:r>
            <a:r>
              <a:rPr lang="en-US" sz="1800" b="1" i="0" u="none" strike="noStrike" baseline="0" dirty="0">
                <a:solidFill>
                  <a:srgbClr val="000000"/>
                </a:solidFill>
                <a:latin typeface="Times New Roman" panose="02020603050405020304" pitchFamily="18" charset="0"/>
                <a:cs typeface="B Nazanin" panose="00000400000000000000" pitchFamily="2" charset="-78"/>
              </a:rPr>
              <a:t>(imm16)];</a:t>
            </a:r>
            <a:r>
              <a:rPr lang="fa-IR" sz="1800" b="1" i="0" u="none" strike="noStrike" baseline="0" dirty="0">
                <a:solidFill>
                  <a:srgbClr val="000000"/>
                </a:solidFill>
                <a:latin typeface="Times New Roman" panose="02020603050405020304" pitchFamily="18" charset="0"/>
                <a:cs typeface="B Nazanin" panose="00000400000000000000" pitchFamily="2" charset="-78"/>
              </a:rPr>
              <a:t>	</a:t>
            </a:r>
            <a:r>
              <a:rPr lang="en-US" sz="1800" b="1" i="0" u="none" strike="noStrike" baseline="0" dirty="0">
                <a:solidFill>
                  <a:srgbClr val="000000"/>
                </a:solidFill>
                <a:latin typeface="Times New Roman" panose="02020603050405020304" pitchFamily="18" charset="0"/>
                <a:cs typeface="B Nazanin" panose="00000400000000000000" pitchFamily="2" charset="-78"/>
              </a:rPr>
              <a:t>PC &lt;–PC + 4</a:t>
            </a:r>
            <a:endParaRPr lang="en-US" sz="1800" b="0" i="0" u="none" strike="noStrike" baseline="0" dirty="0">
              <a:solidFill>
                <a:srgbClr val="000000"/>
              </a:solidFill>
              <a:latin typeface="Times New Roman" panose="02020603050405020304" pitchFamily="18" charset="0"/>
              <a:cs typeface="B Nazanin" panose="00000400000000000000" pitchFamily="2" charset="-78"/>
            </a:endParaRPr>
          </a:p>
          <a:p>
            <a:r>
              <a:rPr lang="pt-BR" sz="1800" b="1" i="0" u="none" strike="noStrike" baseline="0" dirty="0">
                <a:solidFill>
                  <a:srgbClr val="000000"/>
                </a:solidFill>
                <a:latin typeface="Times New Roman" panose="02020603050405020304" pitchFamily="18" charset="0"/>
                <a:cs typeface="B Nazanin" panose="00000400000000000000" pitchFamily="2" charset="-78"/>
              </a:rPr>
              <a:t>Store</a:t>
            </a:r>
            <a:r>
              <a:rPr lang="fa-IR" sz="1800" b="1" i="0" u="none" strike="noStrike" baseline="0" dirty="0">
                <a:solidFill>
                  <a:srgbClr val="000000"/>
                </a:solidFill>
                <a:latin typeface="Times New Roman" panose="02020603050405020304" pitchFamily="18" charset="0"/>
                <a:cs typeface="B Nazanin" panose="00000400000000000000" pitchFamily="2" charset="-78"/>
              </a:rPr>
              <a:t>	</a:t>
            </a:r>
            <a:r>
              <a:rPr lang="pt-BR" sz="1800" b="1" i="0" u="none" strike="noStrike" baseline="0" dirty="0">
                <a:solidFill>
                  <a:srgbClr val="000000"/>
                </a:solidFill>
                <a:latin typeface="Times New Roman" panose="02020603050405020304" pitchFamily="18" charset="0"/>
                <a:cs typeface="B Nazanin" panose="00000400000000000000" pitchFamily="2" charset="-78"/>
              </a:rPr>
              <a:t>MEM[ R[rs] + sign_ext(imm16) ] &lt;–R[rt];</a:t>
            </a:r>
            <a:r>
              <a:rPr lang="fa-IR" sz="1800" b="1" i="0" u="none" strike="noStrike" baseline="0" dirty="0">
                <a:solidFill>
                  <a:srgbClr val="000000"/>
                </a:solidFill>
                <a:latin typeface="Times New Roman" panose="02020603050405020304" pitchFamily="18" charset="0"/>
                <a:cs typeface="B Nazanin" panose="00000400000000000000" pitchFamily="2" charset="-78"/>
              </a:rPr>
              <a:t>	</a:t>
            </a:r>
            <a:r>
              <a:rPr lang="pt-BR" sz="1800" b="1" i="0" u="none" strike="noStrike" baseline="0" dirty="0">
                <a:solidFill>
                  <a:srgbClr val="000000"/>
                </a:solidFill>
                <a:latin typeface="Times New Roman" panose="02020603050405020304" pitchFamily="18" charset="0"/>
                <a:cs typeface="B Nazanin" panose="00000400000000000000" pitchFamily="2" charset="-78"/>
              </a:rPr>
              <a:t>PC &lt;–PC + 4</a:t>
            </a:r>
            <a:endParaRPr lang="pt-BR" sz="1800" b="0" i="0" u="none" strike="noStrike" baseline="0" dirty="0">
              <a:solidFill>
                <a:srgbClr val="000000"/>
              </a:solidFill>
              <a:latin typeface="Times New Roman" panose="02020603050405020304" pitchFamily="18" charset="0"/>
              <a:cs typeface="B Nazanin" panose="00000400000000000000" pitchFamily="2" charset="-78"/>
            </a:endParaRPr>
          </a:p>
          <a:p>
            <a:r>
              <a:rPr lang="en-US" sz="1800" b="1" i="0" u="none" strike="noStrike" baseline="0" dirty="0" err="1">
                <a:solidFill>
                  <a:srgbClr val="000000"/>
                </a:solidFill>
                <a:latin typeface="Times New Roman" panose="02020603050405020304" pitchFamily="18" charset="0"/>
                <a:cs typeface="B Nazanin" panose="00000400000000000000" pitchFamily="2" charset="-78"/>
              </a:rPr>
              <a:t>Beq</a:t>
            </a:r>
            <a:r>
              <a:rPr lang="fa-IR" sz="1800" b="1" i="0" u="none" strike="noStrike" baseline="0" dirty="0">
                <a:solidFill>
                  <a:srgbClr val="000000"/>
                </a:solidFill>
                <a:latin typeface="Times New Roman" panose="02020603050405020304" pitchFamily="18" charset="0"/>
                <a:cs typeface="B Nazanin" panose="00000400000000000000" pitchFamily="2" charset="-78"/>
              </a:rPr>
              <a:t>	</a:t>
            </a:r>
            <a:r>
              <a:rPr lang="en-US" sz="1800" b="1" i="0" u="none" strike="noStrike" baseline="0" dirty="0">
                <a:solidFill>
                  <a:srgbClr val="000000"/>
                </a:solidFill>
                <a:latin typeface="Times New Roman" panose="02020603050405020304" pitchFamily="18" charset="0"/>
                <a:cs typeface="B Nazanin" panose="00000400000000000000" pitchFamily="2" charset="-78"/>
              </a:rPr>
              <a:t>if ( R[</a:t>
            </a:r>
            <a:r>
              <a:rPr lang="en-US" sz="1800" b="1" i="0" u="none" strike="noStrike" baseline="0" dirty="0" err="1">
                <a:solidFill>
                  <a:srgbClr val="000000"/>
                </a:solidFill>
                <a:latin typeface="Times New Roman" panose="02020603050405020304" pitchFamily="18" charset="0"/>
                <a:cs typeface="B Nazanin" panose="00000400000000000000" pitchFamily="2" charset="-78"/>
              </a:rPr>
              <a:t>rs</a:t>
            </a:r>
            <a:r>
              <a:rPr lang="en-US" sz="1800" b="1" i="0" u="none" strike="noStrike" baseline="0" dirty="0">
                <a:solidFill>
                  <a:srgbClr val="000000"/>
                </a:solidFill>
                <a:latin typeface="Times New Roman" panose="02020603050405020304" pitchFamily="18" charset="0"/>
                <a:cs typeface="B Nazanin" panose="00000400000000000000" pitchFamily="2" charset="-78"/>
              </a:rPr>
              <a:t>] == R[rt] ) then PC &lt;–PC + 4 + </a:t>
            </a:r>
            <a:r>
              <a:rPr lang="en-US" sz="1800" b="1" i="0" u="none" strike="noStrike" baseline="0" dirty="0" err="1">
                <a:solidFill>
                  <a:srgbClr val="000000"/>
                </a:solidFill>
                <a:latin typeface="Times New Roman" panose="02020603050405020304" pitchFamily="18" charset="0"/>
                <a:cs typeface="B Nazanin" panose="00000400000000000000" pitchFamily="2" charset="-78"/>
              </a:rPr>
              <a:t>sign_ext</a:t>
            </a:r>
            <a:r>
              <a:rPr lang="en-US" sz="1800" b="1" i="0" u="none" strike="noStrike" baseline="0" dirty="0">
                <a:solidFill>
                  <a:srgbClr val="000000"/>
                </a:solidFill>
                <a:latin typeface="Times New Roman" panose="02020603050405020304" pitchFamily="18" charset="0"/>
                <a:cs typeface="B Nazanin" panose="00000400000000000000" pitchFamily="2" charset="-78"/>
              </a:rPr>
              <a:t>(imm16)] || 00 else PC &lt;–PC + 4 </a:t>
            </a:r>
            <a:endParaRPr lang="en-US" dirty="0">
              <a:cs typeface="B Nazanin" panose="00000400000000000000" pitchFamily="2" charset="-78"/>
            </a:endParaRPr>
          </a:p>
        </p:txBody>
      </p:sp>
    </p:spTree>
    <p:extLst>
      <p:ext uri="{BB962C8B-B14F-4D97-AF65-F5344CB8AC3E}">
        <p14:creationId xmlns:p14="http://schemas.microsoft.com/office/powerpoint/2010/main" val="1401593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Consider a machine with an additional floating point unit. Assume functional unit delays as follows</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1" u="none" strike="noStrike" baseline="0" dirty="0">
                <a:solidFill>
                  <a:srgbClr val="585858"/>
                </a:solidFill>
                <a:latin typeface="Gill Sans MT" panose="020B0502020104020203" pitchFamily="34" charset="0"/>
                <a:cs typeface="B Nazanin" panose="00000400000000000000" pitchFamily="2" charset="-78"/>
              </a:rPr>
              <a:t>memory</a:t>
            </a:r>
            <a:r>
              <a:rPr lang="en-US" sz="1800" b="0" i="0" u="none" strike="noStrike" baseline="0" dirty="0">
                <a:solidFill>
                  <a:srgbClr val="585858"/>
                </a:solidFill>
                <a:latin typeface="Gill Sans MT" panose="020B0502020104020203" pitchFamily="34" charset="0"/>
                <a:cs typeface="B Nazanin" panose="00000400000000000000" pitchFamily="2" charset="-78"/>
              </a:rPr>
              <a:t>: 2 ns., </a:t>
            </a:r>
            <a:r>
              <a:rPr lang="en-US" sz="1800" b="0" i="1" u="none" strike="noStrike" baseline="0" dirty="0" err="1">
                <a:solidFill>
                  <a:srgbClr val="585858"/>
                </a:solidFill>
                <a:latin typeface="Gill Sans MT" panose="020B0502020104020203" pitchFamily="34" charset="0"/>
                <a:cs typeface="B Nazanin" panose="00000400000000000000" pitchFamily="2" charset="-78"/>
              </a:rPr>
              <a:t>ALU</a:t>
            </a:r>
            <a:r>
              <a:rPr lang="en-US" sz="1800" b="0" i="0" u="none" strike="noStrike" baseline="0" dirty="0" err="1">
                <a:solidFill>
                  <a:srgbClr val="585858"/>
                </a:solidFill>
                <a:latin typeface="Gill Sans MT" panose="020B0502020104020203" pitchFamily="34" charset="0"/>
                <a:cs typeface="B Nazanin" panose="00000400000000000000" pitchFamily="2" charset="-78"/>
              </a:rPr>
              <a:t>and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adders</a:t>
            </a:r>
            <a:r>
              <a:rPr lang="en-US" sz="1800" b="0" i="0" u="none" strike="noStrike" baseline="0" dirty="0">
                <a:solidFill>
                  <a:srgbClr val="585858"/>
                </a:solidFill>
                <a:latin typeface="Gill Sans MT" panose="020B0502020104020203" pitchFamily="34" charset="0"/>
                <a:cs typeface="B Nazanin" panose="00000400000000000000" pitchFamily="2" charset="-78"/>
              </a:rPr>
              <a:t>: 2 ns., </a:t>
            </a:r>
            <a:r>
              <a:rPr lang="en-US" sz="1800" b="0" i="1" u="none" strike="noStrike" baseline="0" dirty="0">
                <a:solidFill>
                  <a:srgbClr val="585858"/>
                </a:solidFill>
                <a:latin typeface="Gill Sans MT" panose="020B0502020104020203" pitchFamily="34" charset="0"/>
                <a:cs typeface="B Nazanin" panose="00000400000000000000" pitchFamily="2" charset="-78"/>
              </a:rPr>
              <a:t>FPU add</a:t>
            </a:r>
            <a:r>
              <a:rPr lang="en-US" sz="1800" b="0" i="0" u="none" strike="noStrike" baseline="0" dirty="0">
                <a:solidFill>
                  <a:srgbClr val="585858"/>
                </a:solidFill>
                <a:latin typeface="Gill Sans MT" panose="020B0502020104020203" pitchFamily="34" charset="0"/>
                <a:cs typeface="B Nazanin" panose="00000400000000000000" pitchFamily="2" charset="-78"/>
              </a:rPr>
              <a:t>: 8 ns., </a:t>
            </a:r>
            <a:r>
              <a:rPr lang="en-US" sz="1800" b="0" i="1" u="none" strike="noStrike" baseline="0" dirty="0">
                <a:solidFill>
                  <a:srgbClr val="585858"/>
                </a:solidFill>
                <a:latin typeface="Gill Sans MT" panose="020B0502020104020203" pitchFamily="34" charset="0"/>
                <a:cs typeface="B Nazanin" panose="00000400000000000000" pitchFamily="2" charset="-78"/>
              </a:rPr>
              <a:t>FPU multiply</a:t>
            </a:r>
            <a:r>
              <a:rPr lang="en-US" sz="1800" b="0" i="0" u="none" strike="noStrike" baseline="0" dirty="0">
                <a:solidFill>
                  <a:srgbClr val="585858"/>
                </a:solidFill>
                <a:latin typeface="Gill Sans MT" panose="020B0502020104020203" pitchFamily="34" charset="0"/>
                <a:cs typeface="B Nazanin" panose="00000400000000000000" pitchFamily="2" charset="-78"/>
              </a:rPr>
              <a:t>: 16 ns., </a:t>
            </a:r>
            <a:r>
              <a:rPr lang="en-US" sz="1800" b="0" i="1" u="none" strike="noStrike" baseline="0" dirty="0">
                <a:solidFill>
                  <a:srgbClr val="585858"/>
                </a:solidFill>
                <a:latin typeface="Gill Sans MT" panose="020B0502020104020203" pitchFamily="34" charset="0"/>
                <a:cs typeface="B Nazanin" panose="00000400000000000000" pitchFamily="2" charset="-78"/>
              </a:rPr>
              <a:t>register file access</a:t>
            </a:r>
            <a:r>
              <a:rPr lang="en-US" sz="1800" b="0" i="0" u="none" strike="noStrike" baseline="0" dirty="0">
                <a:solidFill>
                  <a:srgbClr val="585858"/>
                </a:solidFill>
                <a:latin typeface="Gill Sans MT" panose="020B0502020104020203" pitchFamily="34" charset="0"/>
                <a:cs typeface="B Nazanin" panose="00000400000000000000" pitchFamily="2" charset="-78"/>
              </a:rPr>
              <a:t>(read or write): 1 ns.</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1" u="none" strike="noStrike" baseline="0" dirty="0">
                <a:solidFill>
                  <a:srgbClr val="585858"/>
                </a:solidFill>
                <a:latin typeface="Gill Sans MT" panose="020B0502020104020203" pitchFamily="34" charset="0"/>
                <a:cs typeface="B Nazanin" panose="00000400000000000000" pitchFamily="2" charset="-78"/>
              </a:rPr>
              <a:t>multiplexors</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control unit</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PC accesses</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sign extension</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wires</a:t>
            </a:r>
            <a:r>
              <a:rPr lang="en-US" sz="1800" b="0" i="0" u="none" strike="noStrike" baseline="0" dirty="0">
                <a:solidFill>
                  <a:srgbClr val="585858"/>
                </a:solidFill>
                <a:latin typeface="Gill Sans MT" panose="020B0502020104020203" pitchFamily="34" charset="0"/>
                <a:cs typeface="B Nazanin" panose="00000400000000000000" pitchFamily="2" charset="-78"/>
              </a:rPr>
              <a:t>: no delay</a:t>
            </a:r>
          </a:p>
          <a:p>
            <a:r>
              <a:rPr lang="en-US" sz="1800" b="0" i="0" u="none" strike="noStrike" baseline="0" dirty="0">
                <a:solidFill>
                  <a:srgbClr val="2A1A00"/>
                </a:solidFill>
                <a:latin typeface="Arial" panose="020B0604020202020204" pitchFamily="34" charset="0"/>
                <a:cs typeface="B Nazanin" panose="00000400000000000000" pitchFamily="2" charset="-78"/>
              </a:rPr>
              <a:t>•Assume instruction mix as follows</a:t>
            </a:r>
          </a:p>
          <a:p>
            <a:r>
              <a:rPr lang="en-US" sz="1800" b="0" i="0" u="none" strike="noStrike" baseline="0" dirty="0">
                <a:solidFill>
                  <a:srgbClr val="2A1A00"/>
                </a:solidFill>
                <a:latin typeface="Gill Sans MT" panose="020B0502020104020203" pitchFamily="34" charset="0"/>
                <a:cs typeface="B Nazanin" panose="00000400000000000000" pitchFamily="2" charset="-78"/>
              </a:rPr>
              <a:t>–all loads take same time and comprise 31%</a:t>
            </a:r>
          </a:p>
          <a:p>
            <a:r>
              <a:rPr lang="en-US" sz="1800" b="0" i="0" u="none" strike="noStrike" baseline="0" dirty="0">
                <a:solidFill>
                  <a:srgbClr val="2A1A00"/>
                </a:solidFill>
                <a:latin typeface="Gill Sans MT" panose="020B0502020104020203" pitchFamily="34" charset="0"/>
                <a:cs typeface="B Nazanin" panose="00000400000000000000" pitchFamily="2" charset="-78"/>
              </a:rPr>
              <a:t>–all stores take same time and comprise 21% </a:t>
            </a:r>
          </a:p>
          <a:p>
            <a:r>
              <a:rPr lang="en-US" sz="1800" b="0" i="0" u="none" strike="noStrike" baseline="0" dirty="0">
                <a:solidFill>
                  <a:srgbClr val="2A1A00"/>
                </a:solidFill>
                <a:latin typeface="Gill Sans MT" panose="020B0502020104020203" pitchFamily="34" charset="0"/>
                <a:cs typeface="B Nazanin" panose="00000400000000000000" pitchFamily="2" charset="-78"/>
              </a:rPr>
              <a:t>–R-format instructions comprise 27%</a:t>
            </a:r>
          </a:p>
          <a:p>
            <a:r>
              <a:rPr lang="en-US" sz="1800" b="0" i="0" u="none" strike="noStrike" baseline="0" dirty="0">
                <a:solidFill>
                  <a:srgbClr val="2A1A00"/>
                </a:solidFill>
                <a:latin typeface="Gill Sans MT" panose="020B0502020104020203" pitchFamily="34" charset="0"/>
                <a:cs typeface="B Nazanin" panose="00000400000000000000" pitchFamily="2" charset="-78"/>
              </a:rPr>
              <a:t>–branches comprise 5%</a:t>
            </a:r>
          </a:p>
          <a:p>
            <a:r>
              <a:rPr lang="en-US" sz="1800" b="0" i="0" u="none" strike="noStrike" baseline="0" dirty="0">
                <a:solidFill>
                  <a:srgbClr val="2A1A00"/>
                </a:solidFill>
                <a:latin typeface="Gill Sans MT" panose="020B0502020104020203" pitchFamily="34" charset="0"/>
                <a:cs typeface="B Nazanin" panose="00000400000000000000" pitchFamily="2" charset="-78"/>
              </a:rPr>
              <a:t>–jumps comprise 2%</a:t>
            </a:r>
          </a:p>
          <a:p>
            <a:r>
              <a:rPr lang="en-US" sz="1800" b="0" i="0" u="none" strike="noStrike" baseline="0" dirty="0">
                <a:solidFill>
                  <a:srgbClr val="2A1A00"/>
                </a:solidFill>
                <a:latin typeface="Gill Sans MT" panose="020B0502020104020203" pitchFamily="34" charset="0"/>
                <a:cs typeface="B Nazanin" panose="00000400000000000000" pitchFamily="2" charset="-78"/>
              </a:rPr>
              <a:t>–FP adds and subtracts take the same time and totally comprise 7%</a:t>
            </a:r>
          </a:p>
          <a:p>
            <a:r>
              <a:rPr lang="en-US" sz="1800" b="0" i="0" u="none" strike="noStrike" baseline="0" dirty="0">
                <a:solidFill>
                  <a:srgbClr val="2A1A00"/>
                </a:solidFill>
                <a:latin typeface="Gill Sans MT" panose="020B0502020104020203" pitchFamily="34" charset="0"/>
                <a:cs typeface="B Nazanin" panose="00000400000000000000" pitchFamily="2" charset="-78"/>
              </a:rPr>
              <a:t>–FP multiplies and divides take the same time and totally comprise 7%</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5078313"/>
          </a:xfrm>
          <a:prstGeom prst="rect">
            <a:avLst/>
          </a:prstGeom>
          <a:noFill/>
        </p:spPr>
        <p:txBody>
          <a:bodyPr wrap="square" rtlCol="0">
            <a:spAutoFit/>
          </a:bodyPr>
          <a:lstStyle/>
          <a:p>
            <a:pPr algn="r" rtl="1"/>
            <a:r>
              <a:rPr lang="fa-IR" dirty="0">
                <a:cs typeface="B Nazanin" panose="00000400000000000000" pitchFamily="2" charset="-78"/>
              </a:rPr>
              <a:t>• ماشینی را با واحد ممیز شناور اضافی در نظر بگیرید. تأخیرهای واحد عملکردی را به صورت زیر فرض کنید</a:t>
            </a:r>
          </a:p>
          <a:p>
            <a:pPr algn="r" rtl="1"/>
            <a:r>
              <a:rPr lang="fa-IR" dirty="0">
                <a:cs typeface="B Nazanin" panose="00000400000000000000" pitchFamily="2" charset="-78"/>
              </a:rPr>
              <a:t>-حافظه: 2 </a:t>
            </a:r>
            <a:r>
              <a:rPr lang="en-US" dirty="0">
                <a:cs typeface="B Nazanin" panose="00000400000000000000" pitchFamily="2" charset="-78"/>
              </a:rPr>
              <a:t>ns.، ALU </a:t>
            </a:r>
            <a:r>
              <a:rPr lang="fa-IR" dirty="0">
                <a:cs typeface="B Nazanin" panose="00000400000000000000" pitchFamily="2" charset="-78"/>
              </a:rPr>
              <a:t>و جمع کننده ها: 2 </a:t>
            </a:r>
            <a:r>
              <a:rPr lang="en-US" dirty="0">
                <a:cs typeface="B Nazanin" panose="00000400000000000000" pitchFamily="2" charset="-78"/>
              </a:rPr>
              <a:t>ns.، </a:t>
            </a:r>
            <a:r>
              <a:rPr lang="fa-IR" dirty="0">
                <a:cs typeface="B Nazanin" panose="00000400000000000000" pitchFamily="2" charset="-78"/>
              </a:rPr>
              <a:t>جمع </a:t>
            </a:r>
            <a:r>
              <a:rPr lang="en-US" dirty="0">
                <a:cs typeface="B Nazanin" panose="00000400000000000000" pitchFamily="2" charset="-78"/>
              </a:rPr>
              <a:t>FPU: 8 ns.، </a:t>
            </a:r>
            <a:r>
              <a:rPr lang="fa-IR" dirty="0">
                <a:cs typeface="B Nazanin" panose="00000400000000000000" pitchFamily="2" charset="-78"/>
              </a:rPr>
              <a:t>ضرب </a:t>
            </a:r>
            <a:r>
              <a:rPr lang="en-US" dirty="0">
                <a:cs typeface="B Nazanin" panose="00000400000000000000" pitchFamily="2" charset="-78"/>
              </a:rPr>
              <a:t>FPU: 16 ns.، </a:t>
            </a:r>
            <a:r>
              <a:rPr lang="fa-IR" dirty="0">
                <a:cs typeface="B Nazanin" panose="00000400000000000000" pitchFamily="2" charset="-78"/>
              </a:rPr>
              <a:t>ثبت دسترسی به فایل (خواندن یا نوشتن): 1 </a:t>
            </a:r>
            <a:r>
              <a:rPr lang="en-US" dirty="0">
                <a:cs typeface="B Nazanin" panose="00000400000000000000" pitchFamily="2" charset="-78"/>
              </a:rPr>
              <a:t>ns.</a:t>
            </a:r>
          </a:p>
          <a:p>
            <a:pPr algn="r" rtl="1"/>
            <a:r>
              <a:rPr lang="en-US" dirty="0">
                <a:cs typeface="B Nazanin" panose="00000400000000000000" pitchFamily="2" charset="-78"/>
              </a:rPr>
              <a:t>-</a:t>
            </a:r>
            <a:r>
              <a:rPr lang="fa-IR" dirty="0">
                <a:cs typeface="B Nazanin" panose="00000400000000000000" pitchFamily="2" charset="-78"/>
              </a:rPr>
              <a:t>مولتی پلکسورها، واحد کنترل، دسترسی به کامپیوتر، پسوند علامت، سیم: بدون تاخیر</a:t>
            </a:r>
          </a:p>
          <a:p>
            <a:pPr algn="r" rtl="1"/>
            <a:r>
              <a:rPr lang="fa-IR" dirty="0">
                <a:cs typeface="B Nazanin" panose="00000400000000000000" pitchFamily="2" charset="-78"/>
              </a:rPr>
              <a:t>• ترکیب دستورالعمل را به صورت زیر فرض کنید</a:t>
            </a:r>
          </a:p>
          <a:p>
            <a:pPr algn="r" rtl="1"/>
            <a:r>
              <a:rPr lang="fa-IR" dirty="0">
                <a:cs typeface="B Nazanin" panose="00000400000000000000" pitchFamily="2" charset="-78"/>
              </a:rPr>
              <a:t>- همه بارها زمان یکسانی دارند و 31٪ را شامل می شود</a:t>
            </a:r>
          </a:p>
          <a:p>
            <a:pPr algn="r" rtl="1"/>
            <a:r>
              <a:rPr lang="fa-IR" dirty="0">
                <a:cs typeface="B Nazanin" panose="00000400000000000000" pitchFamily="2" charset="-78"/>
              </a:rPr>
              <a:t>- همه فروشگاه ها زمان یکسانی دارند و 21٪ را شامل می شود</a:t>
            </a:r>
          </a:p>
          <a:p>
            <a:pPr algn="r" rtl="1"/>
            <a:r>
              <a:rPr lang="fa-IR" dirty="0">
                <a:cs typeface="B Nazanin" panose="00000400000000000000" pitchFamily="2" charset="-78"/>
              </a:rPr>
              <a:t>- دستورالعمل های فرمت </a:t>
            </a:r>
            <a:r>
              <a:rPr lang="en-US" dirty="0">
                <a:cs typeface="B Nazanin" panose="00000400000000000000" pitchFamily="2" charset="-78"/>
              </a:rPr>
              <a:t>R </a:t>
            </a:r>
            <a:r>
              <a:rPr lang="fa-IR" dirty="0">
                <a:cs typeface="B Nazanin" panose="00000400000000000000" pitchFamily="2" charset="-78"/>
              </a:rPr>
              <a:t>شامل 27٪ است</a:t>
            </a:r>
          </a:p>
          <a:p>
            <a:pPr algn="r" rtl="1"/>
            <a:r>
              <a:rPr lang="fa-IR" dirty="0">
                <a:cs typeface="B Nazanin" panose="00000400000000000000" pitchFamily="2" charset="-78"/>
              </a:rPr>
              <a:t>- شعب 5% را شامل می شود</a:t>
            </a:r>
          </a:p>
          <a:p>
            <a:pPr algn="r" rtl="1"/>
            <a:r>
              <a:rPr lang="fa-IR" dirty="0">
                <a:cs typeface="B Nazanin" panose="00000400000000000000" pitchFamily="2" charset="-78"/>
              </a:rPr>
              <a:t>- پرش ها 2٪ است</a:t>
            </a:r>
          </a:p>
          <a:p>
            <a:pPr algn="r" rtl="1"/>
            <a:r>
              <a:rPr lang="fa-IR" dirty="0">
                <a:cs typeface="B Nazanin" panose="00000400000000000000" pitchFamily="2" charset="-78"/>
              </a:rPr>
              <a:t>-افزون و تفریق </a:t>
            </a:r>
            <a:r>
              <a:rPr lang="en-US" dirty="0">
                <a:cs typeface="B Nazanin" panose="00000400000000000000" pitchFamily="2" charset="-78"/>
              </a:rPr>
              <a:t>FP </a:t>
            </a:r>
            <a:r>
              <a:rPr lang="fa-IR" dirty="0">
                <a:cs typeface="B Nazanin" panose="00000400000000000000" pitchFamily="2" charset="-78"/>
              </a:rPr>
              <a:t>یکسان طول می کشد و در کل 7% را شامل می شود</a:t>
            </a:r>
          </a:p>
          <a:p>
            <a:pPr algn="r" rtl="1"/>
            <a:r>
              <a:rPr lang="fa-IR" dirty="0">
                <a:cs typeface="B Nazanin" panose="00000400000000000000" pitchFamily="2" charset="-78"/>
              </a:rPr>
              <a:t>- ضرب و تقسیم </a:t>
            </a:r>
            <a:r>
              <a:rPr lang="en-US" dirty="0">
                <a:cs typeface="B Nazanin" panose="00000400000000000000" pitchFamily="2" charset="-78"/>
              </a:rPr>
              <a:t>FP </a:t>
            </a:r>
            <a:r>
              <a:rPr lang="fa-IR" dirty="0">
                <a:cs typeface="B Nazanin" panose="00000400000000000000" pitchFamily="2" charset="-78"/>
              </a:rPr>
              <a:t>یکسان طول می کشد و در کل 7٪ را شامل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EXAMPLE: FIXED-PERIOD CLOCK VS. VARIABLE-PERIOD CLOCK IN A SINGLE-CYCLE IMPLEMENTATION</a:t>
            </a:r>
            <a:endParaRPr lang="en-US" sz="2400" b="0" i="0" u="none" strike="noStrike" baseline="0" dirty="0">
              <a:solidFill>
                <a:srgbClr val="2A1A00"/>
              </a:solidFill>
              <a:latin typeface="Impact" panose="020B0806030902050204" pitchFamily="34" charset="0"/>
              <a:cs typeface="B Nazanin" panose="00000400000000000000" pitchFamily="2" charset="-78"/>
            </a:endParaRPr>
          </a:p>
        </p:txBody>
      </p:sp>
    </p:spTree>
    <p:extLst>
      <p:ext uri="{BB962C8B-B14F-4D97-AF65-F5344CB8AC3E}">
        <p14:creationId xmlns:p14="http://schemas.microsoft.com/office/powerpoint/2010/main" val="1816169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1" u="none" strike="noStrike" baseline="0" dirty="0">
                <a:solidFill>
                  <a:srgbClr val="585858"/>
                </a:solidFill>
                <a:latin typeface="Times New Roman" panose="02020603050405020304" pitchFamily="18" charset="0"/>
                <a:cs typeface="B Nazanin" panose="00000400000000000000" pitchFamily="2" charset="-78"/>
              </a:rPr>
              <a:t>Compare the performance of (a) a single-cycle implementation using a fixed-period clock with (b) one using a variable-period clock where each instruction executes in one clock cycle that is only as long as it needs to be (not really practical but pretend it</a:t>
            </a:r>
            <a:r>
              <a:rPr lang="en-US" sz="1800" b="0" i="1" u="none" strike="noStrike" baseline="0" dirty="0">
                <a:solidFill>
                  <a:srgbClr val="585858"/>
                </a:solidFill>
                <a:latin typeface="Gill Sans MT" panose="020B0502020104020203" pitchFamily="34" charset="0"/>
                <a:cs typeface="B Nazanin" panose="00000400000000000000" pitchFamily="2" charset="-78"/>
              </a:rPr>
              <a:t>’</a:t>
            </a:r>
            <a:r>
              <a:rPr lang="en-US" sz="1800" b="0" i="1" u="none" strike="noStrike" baseline="0" dirty="0">
                <a:solidFill>
                  <a:srgbClr val="585858"/>
                </a:solidFill>
                <a:latin typeface="Times New Roman" panose="02020603050405020304" pitchFamily="18" charset="0"/>
                <a:cs typeface="B Nazanin" panose="00000400000000000000" pitchFamily="2" charset="-78"/>
              </a:rPr>
              <a:t>s possible!) </a:t>
            </a:r>
            <a:endParaRPr lang="en-US" sz="1800" b="0" i="0" u="none" strike="noStrike" baseline="0" dirty="0">
              <a:solidFill>
                <a:srgbClr val="585858"/>
              </a:solidFill>
              <a:latin typeface="Times New Roman" panose="02020603050405020304" pitchFamily="18" charset="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571999" cy="1477328"/>
          </a:xfrm>
          <a:prstGeom prst="rect">
            <a:avLst/>
          </a:prstGeom>
          <a:noFill/>
        </p:spPr>
        <p:txBody>
          <a:bodyPr wrap="square" rtlCol="0">
            <a:spAutoFit/>
          </a:bodyPr>
          <a:lstStyle/>
          <a:p>
            <a:pPr algn="r" rtl="1"/>
            <a:r>
              <a:rPr lang="fa-IR" dirty="0">
                <a:cs typeface="B Nazanin" panose="00000400000000000000" pitchFamily="2" charset="-78"/>
              </a:rPr>
              <a:t>• مقایسه عملکرد (الف) اجرای تک چرخه با استفاده از یک ساعت با دوره ثابت با (ب) یکی با استفاده از یک ساعت دوره متغیر که در آن هر دستورالعمل در یک چرخه ساعت اجرا می شود که فقط تا زمانی که لازم است اجرا می شود (نه واقعا عملی است اما وانمود کنید که ممکن است!)</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EXAMPLE: FIXED-PERIOD CLOCK VS. VARIABLE-PERIOD CLOCK IN A SINGLE-CYCLE IMPLEMENTATION</a:t>
            </a:r>
            <a:endParaRPr lang="en-US" sz="2400" b="0" i="0" u="none" strike="noStrike" baseline="0" dirty="0">
              <a:solidFill>
                <a:srgbClr val="2A1A00"/>
              </a:solidFill>
              <a:latin typeface="Impact" panose="020B0806030902050204" pitchFamily="34" charset="0"/>
              <a:cs typeface="B Nazanin" panose="00000400000000000000" pitchFamily="2" charset="-78"/>
            </a:endParaRPr>
          </a:p>
        </p:txBody>
      </p:sp>
    </p:spTree>
    <p:extLst>
      <p:ext uri="{BB962C8B-B14F-4D97-AF65-F5344CB8AC3E}">
        <p14:creationId xmlns:p14="http://schemas.microsoft.com/office/powerpoint/2010/main" val="1735138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968DF-F7B3-7F90-0B99-C9A23207346A}"/>
              </a:ext>
            </a:extLst>
          </p:cNvPr>
          <p:cNvPicPr>
            <a:picLocks noChangeAspect="1"/>
          </p:cNvPicPr>
          <p:nvPr/>
        </p:nvPicPr>
        <p:blipFill>
          <a:blip r:embed="rId3"/>
          <a:stretch>
            <a:fillRect/>
          </a:stretch>
        </p:blipFill>
        <p:spPr>
          <a:xfrm>
            <a:off x="0" y="908365"/>
            <a:ext cx="9143999" cy="5584468"/>
          </a:xfrm>
          <a:prstGeom prst="rect">
            <a:avLst/>
          </a:prstGeom>
        </p:spPr>
      </p:pic>
      <p:sp>
        <p:nvSpPr>
          <p:cNvPr id="5" name="TextBox 4">
            <a:extLst>
              <a:ext uri="{FF2B5EF4-FFF2-40B4-BE49-F238E27FC236}">
                <a16:creationId xmlns:a16="http://schemas.microsoft.com/office/drawing/2014/main" id="{DC03F6CF-5BC4-FD75-7AD3-647A8CDE5604}"/>
              </a:ext>
            </a:extLst>
          </p:cNvPr>
          <p:cNvSpPr txBox="1"/>
          <p:nvPr/>
        </p:nvSpPr>
        <p:spPr>
          <a:xfrm>
            <a:off x="2285999" y="174563"/>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SOLUTION</a:t>
            </a:r>
            <a:endParaRPr lang="en-US" sz="2800" dirty="0"/>
          </a:p>
        </p:txBody>
      </p:sp>
    </p:spTree>
    <p:extLst>
      <p:ext uri="{BB962C8B-B14F-4D97-AF65-F5344CB8AC3E}">
        <p14:creationId xmlns:p14="http://schemas.microsoft.com/office/powerpoint/2010/main" val="637720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•Consider a machine with a floating point unit. Assume functional unit delays as follows</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1" u="none" strike="noStrike" baseline="0" dirty="0">
                <a:solidFill>
                  <a:srgbClr val="585858"/>
                </a:solidFill>
                <a:latin typeface="Gill Sans MT" panose="020B0502020104020203" pitchFamily="34" charset="0"/>
                <a:cs typeface="B Nazanin" panose="00000400000000000000" pitchFamily="2" charset="-78"/>
              </a:rPr>
              <a:t>memory</a:t>
            </a:r>
            <a:r>
              <a:rPr lang="en-US" sz="1800" b="0" i="0" u="none" strike="noStrike" baseline="0" dirty="0">
                <a:solidFill>
                  <a:srgbClr val="585858"/>
                </a:solidFill>
                <a:latin typeface="Gill Sans MT" panose="020B0502020104020203" pitchFamily="34" charset="0"/>
                <a:cs typeface="B Nazanin" panose="00000400000000000000" pitchFamily="2" charset="-78"/>
              </a:rPr>
              <a:t>: 5 ns., </a:t>
            </a:r>
            <a:r>
              <a:rPr lang="en-US" sz="1800" b="0" i="1" u="none" strike="noStrike" baseline="0" dirty="0" err="1">
                <a:solidFill>
                  <a:srgbClr val="585858"/>
                </a:solidFill>
                <a:latin typeface="Gill Sans MT" panose="020B0502020104020203" pitchFamily="34" charset="0"/>
                <a:cs typeface="B Nazanin" panose="00000400000000000000" pitchFamily="2" charset="-78"/>
              </a:rPr>
              <a:t>ALU</a:t>
            </a:r>
            <a:r>
              <a:rPr lang="en-US" sz="1800" b="0" i="0" u="none" strike="noStrike" baseline="0" dirty="0" err="1">
                <a:solidFill>
                  <a:srgbClr val="585858"/>
                </a:solidFill>
                <a:latin typeface="Gill Sans MT" panose="020B0502020104020203" pitchFamily="34" charset="0"/>
                <a:cs typeface="B Nazanin" panose="00000400000000000000" pitchFamily="2" charset="-78"/>
              </a:rPr>
              <a:t>and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adders</a:t>
            </a:r>
            <a:r>
              <a:rPr lang="en-US" sz="1800" b="0" i="0" u="none" strike="noStrike" baseline="0" dirty="0">
                <a:solidFill>
                  <a:srgbClr val="585858"/>
                </a:solidFill>
                <a:latin typeface="Gill Sans MT" panose="020B0502020104020203" pitchFamily="34" charset="0"/>
                <a:cs typeface="B Nazanin" panose="00000400000000000000" pitchFamily="2" charset="-78"/>
              </a:rPr>
              <a:t>: 4 ns., </a:t>
            </a:r>
            <a:r>
              <a:rPr lang="en-US" sz="1800" b="0" i="1" u="none" strike="noStrike" baseline="0" dirty="0">
                <a:solidFill>
                  <a:srgbClr val="585858"/>
                </a:solidFill>
                <a:latin typeface="Gill Sans MT" panose="020B0502020104020203" pitchFamily="34" charset="0"/>
                <a:cs typeface="B Nazanin" panose="00000400000000000000" pitchFamily="2" charset="-78"/>
              </a:rPr>
              <a:t>FPU add</a:t>
            </a:r>
            <a:r>
              <a:rPr lang="en-US" sz="1800" b="0" i="0" u="none" strike="noStrike" baseline="0" dirty="0">
                <a:solidFill>
                  <a:srgbClr val="585858"/>
                </a:solidFill>
                <a:latin typeface="Gill Sans MT" panose="020B0502020104020203" pitchFamily="34" charset="0"/>
                <a:cs typeface="B Nazanin" panose="00000400000000000000" pitchFamily="2" charset="-78"/>
              </a:rPr>
              <a:t>: 10 ns., </a:t>
            </a:r>
            <a:r>
              <a:rPr lang="en-US" sz="1800" b="0" i="1" u="none" strike="noStrike" baseline="0" dirty="0">
                <a:solidFill>
                  <a:srgbClr val="585858"/>
                </a:solidFill>
                <a:latin typeface="Gill Sans MT" panose="020B0502020104020203" pitchFamily="34" charset="0"/>
                <a:cs typeface="B Nazanin" panose="00000400000000000000" pitchFamily="2" charset="-78"/>
              </a:rPr>
              <a:t>FPU multiply</a:t>
            </a:r>
            <a:r>
              <a:rPr lang="en-US" sz="1800" b="0" i="0" u="none" strike="noStrike" baseline="0" dirty="0">
                <a:solidFill>
                  <a:srgbClr val="585858"/>
                </a:solidFill>
                <a:latin typeface="Gill Sans MT" panose="020B0502020104020203" pitchFamily="34" charset="0"/>
                <a:cs typeface="B Nazanin" panose="00000400000000000000" pitchFamily="2" charset="-78"/>
              </a:rPr>
              <a:t>: 24 ns., </a:t>
            </a:r>
            <a:r>
              <a:rPr lang="en-US" sz="1800" b="0" i="1" u="none" strike="noStrike" baseline="0" dirty="0">
                <a:solidFill>
                  <a:srgbClr val="585858"/>
                </a:solidFill>
                <a:latin typeface="Gill Sans MT" panose="020B0502020104020203" pitchFamily="34" charset="0"/>
                <a:cs typeface="B Nazanin" panose="00000400000000000000" pitchFamily="2" charset="-78"/>
              </a:rPr>
              <a:t>register file access</a:t>
            </a:r>
            <a:r>
              <a:rPr lang="en-US" sz="1800" b="0" i="0" u="none" strike="noStrike" baseline="0" dirty="0">
                <a:solidFill>
                  <a:srgbClr val="585858"/>
                </a:solidFill>
                <a:latin typeface="Gill Sans MT" panose="020B0502020104020203" pitchFamily="34" charset="0"/>
                <a:cs typeface="B Nazanin" panose="00000400000000000000" pitchFamily="2" charset="-78"/>
              </a:rPr>
              <a:t>(read or write): 2 ns.</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1" u="none" strike="noStrike" baseline="0" dirty="0">
                <a:solidFill>
                  <a:srgbClr val="585858"/>
                </a:solidFill>
                <a:latin typeface="Gill Sans MT" panose="020B0502020104020203" pitchFamily="34" charset="0"/>
                <a:cs typeface="B Nazanin" panose="00000400000000000000" pitchFamily="2" charset="-78"/>
              </a:rPr>
              <a:t>multiplexors</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control unit</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PC accesses</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sign extension</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1" u="none" strike="noStrike" baseline="0" dirty="0">
                <a:solidFill>
                  <a:srgbClr val="585858"/>
                </a:solidFill>
                <a:latin typeface="Gill Sans MT" panose="020B0502020104020203" pitchFamily="34" charset="0"/>
                <a:cs typeface="B Nazanin" panose="00000400000000000000" pitchFamily="2" charset="-78"/>
              </a:rPr>
              <a:t>wires</a:t>
            </a:r>
            <a:r>
              <a:rPr lang="en-US" sz="1800" b="0" i="0" u="none" strike="noStrike" baseline="0" dirty="0">
                <a:solidFill>
                  <a:srgbClr val="585858"/>
                </a:solidFill>
                <a:latin typeface="Gill Sans MT" panose="020B0502020104020203" pitchFamily="34" charset="0"/>
                <a:cs typeface="B Nazanin" panose="00000400000000000000" pitchFamily="2" charset="-78"/>
              </a:rPr>
              <a:t>: no delay</a:t>
            </a:r>
          </a:p>
          <a:p>
            <a:r>
              <a:rPr lang="en-US" sz="1800" b="0" i="0" u="none" strike="noStrike" baseline="0" dirty="0">
                <a:solidFill>
                  <a:srgbClr val="2A1A00"/>
                </a:solidFill>
                <a:latin typeface="Arial" panose="020B0604020202020204" pitchFamily="34" charset="0"/>
                <a:cs typeface="B Nazanin" panose="00000400000000000000" pitchFamily="2" charset="-78"/>
              </a:rPr>
              <a:t>•Assume instruction mix as follows</a:t>
            </a:r>
          </a:p>
          <a:p>
            <a:r>
              <a:rPr lang="en-US" sz="1800" b="0" i="0" u="none" strike="noStrike" baseline="0" dirty="0">
                <a:solidFill>
                  <a:srgbClr val="2A1A00"/>
                </a:solidFill>
                <a:latin typeface="Gill Sans MT" panose="020B0502020104020203" pitchFamily="34" charset="0"/>
                <a:cs typeface="B Nazanin" panose="00000400000000000000" pitchFamily="2" charset="-78"/>
              </a:rPr>
              <a:t>–all loads take same time and comprise 35%</a:t>
            </a:r>
          </a:p>
          <a:p>
            <a:r>
              <a:rPr lang="en-US" sz="1800" b="0" i="0" u="none" strike="noStrike" baseline="0" dirty="0">
                <a:solidFill>
                  <a:srgbClr val="2A1A00"/>
                </a:solidFill>
                <a:latin typeface="Gill Sans MT" panose="020B0502020104020203" pitchFamily="34" charset="0"/>
                <a:cs typeface="B Nazanin" panose="00000400000000000000" pitchFamily="2" charset="-78"/>
              </a:rPr>
              <a:t>–all stores take same time and comprise 21% </a:t>
            </a:r>
          </a:p>
          <a:p>
            <a:r>
              <a:rPr lang="en-US" sz="1800" b="0" i="0" u="none" strike="noStrike" baseline="0" dirty="0">
                <a:solidFill>
                  <a:srgbClr val="2A1A00"/>
                </a:solidFill>
                <a:latin typeface="Gill Sans MT" panose="020B0502020104020203" pitchFamily="34" charset="0"/>
                <a:cs typeface="B Nazanin" panose="00000400000000000000" pitchFamily="2" charset="-78"/>
              </a:rPr>
              <a:t>–R-format instructions comprise 23%</a:t>
            </a:r>
          </a:p>
          <a:p>
            <a:r>
              <a:rPr lang="en-US" sz="1800" b="0" i="0" u="none" strike="noStrike" baseline="0" dirty="0">
                <a:solidFill>
                  <a:srgbClr val="2A1A00"/>
                </a:solidFill>
                <a:latin typeface="Gill Sans MT" panose="020B0502020104020203" pitchFamily="34" charset="0"/>
                <a:cs typeface="B Nazanin" panose="00000400000000000000" pitchFamily="2" charset="-78"/>
              </a:rPr>
              <a:t>–branches comprise 7%</a:t>
            </a:r>
          </a:p>
          <a:p>
            <a:r>
              <a:rPr lang="en-US" sz="1800" b="0" i="0" u="none" strike="noStrike" baseline="0" dirty="0">
                <a:solidFill>
                  <a:srgbClr val="2A1A00"/>
                </a:solidFill>
                <a:latin typeface="Gill Sans MT" panose="020B0502020104020203" pitchFamily="34" charset="0"/>
                <a:cs typeface="B Nazanin" panose="00000400000000000000" pitchFamily="2" charset="-78"/>
              </a:rPr>
              <a:t>–jumps comprise 2%</a:t>
            </a:r>
          </a:p>
          <a:p>
            <a:r>
              <a:rPr lang="en-US" sz="1800" b="0" i="0" u="none" strike="noStrike" baseline="0" dirty="0">
                <a:solidFill>
                  <a:srgbClr val="2A1A00"/>
                </a:solidFill>
                <a:latin typeface="Gill Sans MT" panose="020B0502020104020203" pitchFamily="34" charset="0"/>
                <a:cs typeface="B Nazanin" panose="00000400000000000000" pitchFamily="2" charset="-78"/>
              </a:rPr>
              <a:t>–FP adds and subtracts take the same time and totally comprise 5%</a:t>
            </a:r>
          </a:p>
          <a:p>
            <a:r>
              <a:rPr lang="en-US" sz="1800" b="0" i="0" u="none" strike="noStrike" baseline="0" dirty="0">
                <a:solidFill>
                  <a:srgbClr val="2A1A00"/>
                </a:solidFill>
                <a:latin typeface="Gill Sans MT" panose="020B0502020104020203" pitchFamily="34" charset="0"/>
                <a:cs typeface="B Nazanin" panose="00000400000000000000" pitchFamily="2" charset="-78"/>
              </a:rPr>
              <a:t>–FP multiplies and divides take the same time and totally comprise 7%</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5078313"/>
          </a:xfrm>
          <a:prstGeom prst="rect">
            <a:avLst/>
          </a:prstGeom>
          <a:noFill/>
        </p:spPr>
        <p:txBody>
          <a:bodyPr wrap="square" rtlCol="0">
            <a:spAutoFit/>
          </a:bodyPr>
          <a:lstStyle/>
          <a:p>
            <a:pPr algn="r" rtl="1"/>
            <a:r>
              <a:rPr lang="fa-IR" dirty="0">
                <a:cs typeface="B Nazanin" panose="00000400000000000000" pitchFamily="2" charset="-78"/>
              </a:rPr>
              <a:t>• ماشینی را با واحد ممیز شناور در نظر بگیرید. تأخیرهای واحد عملکردی را به صورت زیر فرض کنید</a:t>
            </a:r>
          </a:p>
          <a:p>
            <a:pPr algn="r" rtl="1"/>
            <a:r>
              <a:rPr lang="fa-IR" dirty="0">
                <a:cs typeface="B Nazanin" panose="00000400000000000000" pitchFamily="2" charset="-78"/>
              </a:rPr>
              <a:t>-حافظه: 5 </a:t>
            </a:r>
            <a:r>
              <a:rPr lang="en-US" dirty="0">
                <a:cs typeface="B Nazanin" panose="00000400000000000000" pitchFamily="2" charset="-78"/>
              </a:rPr>
              <a:t>ns.، ALU </a:t>
            </a:r>
            <a:r>
              <a:rPr lang="fa-IR" dirty="0">
                <a:cs typeface="B Nazanin" panose="00000400000000000000" pitchFamily="2" charset="-78"/>
              </a:rPr>
              <a:t>و جمع کننده ها: 4 </a:t>
            </a:r>
            <a:r>
              <a:rPr lang="en-US" dirty="0">
                <a:cs typeface="B Nazanin" panose="00000400000000000000" pitchFamily="2" charset="-78"/>
              </a:rPr>
              <a:t>ns.، </a:t>
            </a:r>
            <a:r>
              <a:rPr lang="fa-IR" dirty="0">
                <a:cs typeface="B Nazanin" panose="00000400000000000000" pitchFamily="2" charset="-78"/>
              </a:rPr>
              <a:t>جمع </a:t>
            </a:r>
            <a:r>
              <a:rPr lang="en-US" dirty="0">
                <a:cs typeface="B Nazanin" panose="00000400000000000000" pitchFamily="2" charset="-78"/>
              </a:rPr>
              <a:t>FPU: 10 ns.، </a:t>
            </a:r>
            <a:r>
              <a:rPr lang="fa-IR" dirty="0">
                <a:cs typeface="B Nazanin" panose="00000400000000000000" pitchFamily="2" charset="-78"/>
              </a:rPr>
              <a:t>ضرب </a:t>
            </a:r>
            <a:r>
              <a:rPr lang="en-US" dirty="0">
                <a:cs typeface="B Nazanin" panose="00000400000000000000" pitchFamily="2" charset="-78"/>
              </a:rPr>
              <a:t>FPU: 24 ns.، </a:t>
            </a:r>
            <a:r>
              <a:rPr lang="fa-IR" dirty="0">
                <a:cs typeface="B Nazanin" panose="00000400000000000000" pitchFamily="2" charset="-78"/>
              </a:rPr>
              <a:t>ثبت دسترسی به فایل (خواندن یا نوشتن): 2 </a:t>
            </a:r>
            <a:r>
              <a:rPr lang="en-US" dirty="0">
                <a:cs typeface="B Nazanin" panose="00000400000000000000" pitchFamily="2" charset="-78"/>
              </a:rPr>
              <a:t>ns.</a:t>
            </a:r>
          </a:p>
          <a:p>
            <a:pPr algn="r" rtl="1"/>
            <a:r>
              <a:rPr lang="en-US" dirty="0">
                <a:cs typeface="B Nazanin" panose="00000400000000000000" pitchFamily="2" charset="-78"/>
              </a:rPr>
              <a:t>-</a:t>
            </a:r>
            <a:r>
              <a:rPr lang="fa-IR" dirty="0">
                <a:cs typeface="B Nazanin" panose="00000400000000000000" pitchFamily="2" charset="-78"/>
              </a:rPr>
              <a:t>مولتی پلکسورها، واحد کنترل، دسترسی به کامپیوتر، پسوند علامت، سیم: بدون تاخیر</a:t>
            </a:r>
          </a:p>
          <a:p>
            <a:pPr algn="r" rtl="1"/>
            <a:r>
              <a:rPr lang="fa-IR" dirty="0">
                <a:cs typeface="B Nazanin" panose="00000400000000000000" pitchFamily="2" charset="-78"/>
              </a:rPr>
              <a:t>• ترکیب دستورالعمل را به صورت زیر فرض کنید</a:t>
            </a:r>
          </a:p>
          <a:p>
            <a:pPr algn="r" rtl="1"/>
            <a:r>
              <a:rPr lang="fa-IR" dirty="0">
                <a:cs typeface="B Nazanin" panose="00000400000000000000" pitchFamily="2" charset="-78"/>
              </a:rPr>
              <a:t>- همه بارها زمان می برند و 35٪ را شامل می شود</a:t>
            </a:r>
          </a:p>
          <a:p>
            <a:pPr algn="r" rtl="1"/>
            <a:r>
              <a:rPr lang="fa-IR" dirty="0">
                <a:cs typeface="B Nazanin" panose="00000400000000000000" pitchFamily="2" charset="-78"/>
              </a:rPr>
              <a:t>- همه فروشگاه ها زمان یکسانی دارند و 21٪ را شامل می شود</a:t>
            </a:r>
          </a:p>
          <a:p>
            <a:pPr algn="r" rtl="1"/>
            <a:r>
              <a:rPr lang="fa-IR" dirty="0">
                <a:cs typeface="B Nazanin" panose="00000400000000000000" pitchFamily="2" charset="-78"/>
              </a:rPr>
              <a:t>- دستورالعمل های فرمت </a:t>
            </a:r>
            <a:r>
              <a:rPr lang="en-US" dirty="0">
                <a:cs typeface="B Nazanin" panose="00000400000000000000" pitchFamily="2" charset="-78"/>
              </a:rPr>
              <a:t>R </a:t>
            </a:r>
            <a:r>
              <a:rPr lang="fa-IR" dirty="0">
                <a:cs typeface="B Nazanin" panose="00000400000000000000" pitchFamily="2" charset="-78"/>
              </a:rPr>
              <a:t>شامل 23٪ است</a:t>
            </a:r>
          </a:p>
          <a:p>
            <a:pPr algn="r" rtl="1"/>
            <a:r>
              <a:rPr lang="fa-IR" dirty="0">
                <a:cs typeface="B Nazanin" panose="00000400000000000000" pitchFamily="2" charset="-78"/>
              </a:rPr>
              <a:t>- شعب 7 درصد را تشکیل می دهند</a:t>
            </a:r>
          </a:p>
          <a:p>
            <a:pPr algn="r" rtl="1"/>
            <a:r>
              <a:rPr lang="fa-IR" dirty="0">
                <a:cs typeface="B Nazanin" panose="00000400000000000000" pitchFamily="2" charset="-78"/>
              </a:rPr>
              <a:t>- پرش ها 2٪ است</a:t>
            </a:r>
          </a:p>
          <a:p>
            <a:pPr algn="r" rtl="1"/>
            <a:r>
              <a:rPr lang="fa-IR" dirty="0">
                <a:cs typeface="B Nazanin" panose="00000400000000000000" pitchFamily="2" charset="-78"/>
              </a:rPr>
              <a:t>-افزون و تفریق </a:t>
            </a:r>
            <a:r>
              <a:rPr lang="en-US" dirty="0">
                <a:cs typeface="B Nazanin" panose="00000400000000000000" pitchFamily="2" charset="-78"/>
              </a:rPr>
              <a:t>FP </a:t>
            </a:r>
            <a:r>
              <a:rPr lang="fa-IR" dirty="0">
                <a:cs typeface="B Nazanin" panose="00000400000000000000" pitchFamily="2" charset="-78"/>
              </a:rPr>
              <a:t>یکسان طول می کشد و در کل 5% را شامل می شود</a:t>
            </a:r>
          </a:p>
          <a:p>
            <a:pPr algn="r" rtl="1"/>
            <a:r>
              <a:rPr lang="fa-IR" dirty="0">
                <a:cs typeface="B Nazanin" panose="00000400000000000000" pitchFamily="2" charset="-78"/>
              </a:rPr>
              <a:t>- ضرب و تقسیم </a:t>
            </a:r>
            <a:r>
              <a:rPr lang="en-US" dirty="0">
                <a:cs typeface="B Nazanin" panose="00000400000000000000" pitchFamily="2" charset="-78"/>
              </a:rPr>
              <a:t>FP </a:t>
            </a:r>
            <a:r>
              <a:rPr lang="fa-IR" dirty="0">
                <a:cs typeface="B Nazanin" panose="00000400000000000000" pitchFamily="2" charset="-78"/>
              </a:rPr>
              <a:t>یکسان طول می کشد و در کل 7٪ را شامل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Class Work</a:t>
            </a:r>
          </a:p>
          <a:p>
            <a:pPr algn="ctr"/>
            <a:r>
              <a:rPr lang="fa-IR" dirty="0">
                <a:solidFill>
                  <a:srgbClr val="2A1A00"/>
                </a:solidFill>
                <a:latin typeface="Impact" panose="020B0806030902050204" pitchFamily="34" charset="0"/>
                <a:cs typeface="B Nazanin" panose="00000400000000000000" pitchFamily="2" charset="-78"/>
              </a:rPr>
              <a:t>تمرین</a:t>
            </a:r>
            <a:endParaRPr lang="en-US" sz="2400" b="0" i="0" u="none" strike="noStrike" baseline="0" dirty="0">
              <a:solidFill>
                <a:srgbClr val="2A1A00"/>
              </a:solidFill>
              <a:latin typeface="Impact" panose="020B0806030902050204" pitchFamily="34" charset="0"/>
              <a:cs typeface="B Nazanin" panose="00000400000000000000" pitchFamily="2" charset="-78"/>
            </a:endParaRPr>
          </a:p>
        </p:txBody>
      </p:sp>
    </p:spTree>
    <p:extLst>
      <p:ext uri="{BB962C8B-B14F-4D97-AF65-F5344CB8AC3E}">
        <p14:creationId xmlns:p14="http://schemas.microsoft.com/office/powerpoint/2010/main" val="2016169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1" u="none" strike="noStrike" baseline="0" dirty="0">
                <a:solidFill>
                  <a:srgbClr val="585858"/>
                </a:solidFill>
                <a:latin typeface="Times New Roman" panose="02020603050405020304" pitchFamily="18" charset="0"/>
                <a:cs typeface="B Nazanin" panose="00000400000000000000" pitchFamily="2" charset="-78"/>
              </a:rPr>
              <a:t>Compare the performance of (a) a single-cycle implementation using a fixed-period clock with (b) one using a variable-period clock where each instruction executes in one clock cycle that is only as long as it needs to be (not really practical but pretend it</a:t>
            </a:r>
            <a:r>
              <a:rPr lang="en-US" sz="1800" b="0" i="1" u="none" strike="noStrike" baseline="0" dirty="0">
                <a:solidFill>
                  <a:srgbClr val="585858"/>
                </a:solidFill>
                <a:latin typeface="Gill Sans MT" panose="020B0502020104020203" pitchFamily="34" charset="0"/>
                <a:cs typeface="B Nazanin" panose="00000400000000000000" pitchFamily="2" charset="-78"/>
              </a:rPr>
              <a:t>’</a:t>
            </a:r>
            <a:r>
              <a:rPr lang="en-US" sz="1800" b="0" i="1" u="none" strike="noStrike" baseline="0" dirty="0">
                <a:solidFill>
                  <a:srgbClr val="585858"/>
                </a:solidFill>
                <a:latin typeface="Times New Roman" panose="02020603050405020304" pitchFamily="18" charset="0"/>
                <a:cs typeface="B Nazanin" panose="00000400000000000000" pitchFamily="2" charset="-78"/>
              </a:rPr>
              <a:t>s possible!) </a:t>
            </a:r>
            <a:endParaRPr lang="en-US" sz="1800" b="0" i="0" u="none" strike="noStrike" baseline="0" dirty="0">
              <a:solidFill>
                <a:srgbClr val="585858"/>
              </a:solidFill>
              <a:latin typeface="Times New Roman" panose="02020603050405020304" pitchFamily="18" charset="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1477328"/>
          </a:xfrm>
          <a:prstGeom prst="rect">
            <a:avLst/>
          </a:prstGeom>
          <a:noFill/>
        </p:spPr>
        <p:txBody>
          <a:bodyPr wrap="square" rtlCol="0">
            <a:spAutoFit/>
          </a:bodyPr>
          <a:lstStyle/>
          <a:p>
            <a:pPr algn="r" rtl="1"/>
            <a:r>
              <a:rPr lang="fa-IR" dirty="0">
                <a:cs typeface="B Nazanin" panose="00000400000000000000" pitchFamily="2" charset="-78"/>
              </a:rPr>
              <a:t>• مقایسه عملکرد (الف) اجرای تک چرخه با استفاده از یک ساعت با دوره ثابت با (ب) یکی با استفاده از یک ساعت دوره متغیر که در آن هر دستورالعمل در یک چرخه ساعت اجرا می شود که فقط تا زمانی که لازم است اجرا می شود (نه واقعا عملی است اما وانمود کنید که ممکن است!)</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Class Work</a:t>
            </a:r>
          </a:p>
          <a:p>
            <a:pPr algn="ctr"/>
            <a:r>
              <a:rPr lang="fa-IR" dirty="0">
                <a:solidFill>
                  <a:srgbClr val="2A1A00"/>
                </a:solidFill>
                <a:latin typeface="Impact" panose="020B0806030902050204" pitchFamily="34" charset="0"/>
                <a:cs typeface="B Nazanin" panose="00000400000000000000" pitchFamily="2" charset="-78"/>
              </a:rPr>
              <a:t>تمرین</a:t>
            </a:r>
            <a:endParaRPr lang="en-US" sz="2400" b="0" i="0" u="none" strike="noStrike" baseline="0" dirty="0">
              <a:solidFill>
                <a:srgbClr val="2A1A00"/>
              </a:solidFill>
              <a:latin typeface="Impact" panose="020B0806030902050204" pitchFamily="34" charset="0"/>
              <a:cs typeface="B Nazanin" panose="00000400000000000000" pitchFamily="2" charset="-78"/>
            </a:endParaRPr>
          </a:p>
        </p:txBody>
      </p:sp>
    </p:spTree>
    <p:extLst>
      <p:ext uri="{BB962C8B-B14F-4D97-AF65-F5344CB8AC3E}">
        <p14:creationId xmlns:p14="http://schemas.microsoft.com/office/powerpoint/2010/main" val="1837857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52427"/>
            <a:ext cx="4572000"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One solution: a variable-period clock with different cycle times for each instruction class</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1" u="none" strike="noStrike" baseline="0" dirty="0">
                <a:solidFill>
                  <a:srgbClr val="585858"/>
                </a:solidFill>
                <a:latin typeface="Gill Sans MT" panose="020B0502020104020203" pitchFamily="34" charset="0"/>
                <a:cs typeface="B Nazanin" panose="00000400000000000000" pitchFamily="2" charset="-78"/>
              </a:rPr>
              <a:t>unfeasible</a:t>
            </a:r>
            <a:r>
              <a:rPr lang="en-US" sz="1800" b="0" i="0" u="none" strike="noStrike" baseline="0" dirty="0">
                <a:solidFill>
                  <a:srgbClr val="585858"/>
                </a:solidFill>
                <a:latin typeface="Gill Sans MT" panose="020B0502020104020203" pitchFamily="34" charset="0"/>
                <a:cs typeface="B Nazanin" panose="00000400000000000000" pitchFamily="2" charset="-78"/>
              </a:rPr>
              <a:t>, as implementing a variable-speed clock is technically difficult</a:t>
            </a:r>
          </a:p>
          <a:p>
            <a:r>
              <a:rPr lang="en-US" sz="1800" b="0" i="0" u="none" strike="noStrike" baseline="0" dirty="0">
                <a:solidFill>
                  <a:srgbClr val="2A1A00"/>
                </a:solidFill>
                <a:latin typeface="Arial" panose="020B0604020202020204" pitchFamily="34" charset="0"/>
                <a:cs typeface="B Nazanin" panose="00000400000000000000" pitchFamily="2" charset="-78"/>
              </a:rPr>
              <a:t>•Another solution:</a:t>
            </a:r>
          </a:p>
          <a:p>
            <a:r>
              <a:rPr lang="en-US" sz="1800" b="0" i="0" u="none" strike="noStrike" baseline="0" dirty="0">
                <a:solidFill>
                  <a:srgbClr val="2A1A00"/>
                </a:solidFill>
                <a:latin typeface="Gill Sans MT" panose="020B0502020104020203" pitchFamily="34" charset="0"/>
                <a:cs typeface="B Nazanin" panose="00000400000000000000" pitchFamily="2" charset="-78"/>
              </a:rPr>
              <a:t>–use a smaller cycle time…</a:t>
            </a:r>
          </a:p>
          <a:p>
            <a:r>
              <a:rPr lang="en-US" sz="1800" b="0" i="0" u="none" strike="noStrike" baseline="0" dirty="0">
                <a:solidFill>
                  <a:srgbClr val="2A1A00"/>
                </a:solidFill>
                <a:latin typeface="Gill Sans MT" panose="020B0502020104020203" pitchFamily="34" charset="0"/>
                <a:cs typeface="B Nazanin" panose="00000400000000000000" pitchFamily="2" charset="-78"/>
              </a:rPr>
              <a:t>–…have different instructions take different numbers of cycles</a:t>
            </a:r>
          </a:p>
          <a:p>
            <a:r>
              <a:rPr lang="en-US" sz="1800" b="0" i="0" u="none" strike="noStrike" baseline="0" dirty="0">
                <a:solidFill>
                  <a:srgbClr val="585858"/>
                </a:solidFill>
                <a:latin typeface="Gill Sans MT" panose="020B0502020104020203" pitchFamily="34" charset="0"/>
                <a:cs typeface="B Nazanin" panose="00000400000000000000" pitchFamily="2" charset="-78"/>
              </a:rPr>
              <a:t>by breaking instructions into steps and fitting each step into one cycle</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1" u="none" strike="noStrike" baseline="0" dirty="0">
                <a:solidFill>
                  <a:srgbClr val="585858"/>
                </a:solidFill>
                <a:latin typeface="Gill Sans MT" panose="020B0502020104020203" pitchFamily="34" charset="0"/>
                <a:cs typeface="B Nazanin" panose="00000400000000000000" pitchFamily="2" charset="-78"/>
              </a:rPr>
              <a:t>feasible: </a:t>
            </a:r>
            <a:r>
              <a:rPr lang="en-US" sz="1800" b="0" i="1" u="none" strike="noStrike" baseline="0" dirty="0" err="1">
                <a:solidFill>
                  <a:srgbClr val="585858"/>
                </a:solidFill>
                <a:latin typeface="Gill Sans MT" panose="020B0502020104020203" pitchFamily="34" charset="0"/>
                <a:cs typeface="B Nazanin" panose="00000400000000000000" pitchFamily="2" charset="-78"/>
              </a:rPr>
              <a:t>multicyleapproach</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3139321"/>
          </a:xfrm>
          <a:prstGeom prst="rect">
            <a:avLst/>
          </a:prstGeom>
          <a:noFill/>
        </p:spPr>
        <p:txBody>
          <a:bodyPr wrap="square" rtlCol="0">
            <a:spAutoFit/>
          </a:bodyPr>
          <a:lstStyle/>
          <a:p>
            <a:pPr algn="r" rtl="1"/>
            <a:r>
              <a:rPr lang="fa-IR" dirty="0">
                <a:cs typeface="B Nazanin" panose="00000400000000000000" pitchFamily="2" charset="-78"/>
              </a:rPr>
              <a:t>•یک راه حل: یک ساعت با دوره متغیر با زمان های چرخه متفاوت برای هر کلاس دستورالعمل</a:t>
            </a:r>
          </a:p>
          <a:p>
            <a:pPr algn="r" rtl="1"/>
            <a:r>
              <a:rPr lang="fa-IR" dirty="0">
                <a:cs typeface="B Nazanin" panose="00000400000000000000" pitchFamily="2" charset="-78"/>
              </a:rPr>
              <a:t>- غیر ممکن است، زیرا اجرای یک ساعت با سرعت متغیر از نظر فنی دشوار است</a:t>
            </a:r>
          </a:p>
          <a:p>
            <a:pPr algn="r" rtl="1"/>
            <a:r>
              <a:rPr lang="fa-IR" dirty="0">
                <a:cs typeface="B Nazanin" panose="00000400000000000000" pitchFamily="2" charset="-78"/>
              </a:rPr>
              <a:t>•راه حل دیگر:</a:t>
            </a:r>
          </a:p>
          <a:p>
            <a:pPr algn="r" rtl="1"/>
            <a:r>
              <a:rPr lang="fa-IR" dirty="0">
                <a:cs typeface="B Nazanin" panose="00000400000000000000" pitchFamily="2" charset="-78"/>
              </a:rPr>
              <a:t>– از زمان چرخه کمتری استفاده کنید…</a:t>
            </a:r>
          </a:p>
          <a:p>
            <a:pPr algn="r" rtl="1"/>
            <a:r>
              <a:rPr lang="fa-IR" dirty="0">
                <a:cs typeface="B Nazanin" panose="00000400000000000000" pitchFamily="2" charset="-78"/>
              </a:rPr>
              <a:t>– … دستورالعمل های مختلف داشته باشید که تعداد چرخه های متفاوتی را می گیرند</a:t>
            </a:r>
          </a:p>
          <a:p>
            <a:pPr algn="r" rtl="1"/>
            <a:r>
              <a:rPr lang="fa-IR" dirty="0">
                <a:cs typeface="B Nazanin" panose="00000400000000000000" pitchFamily="2" charset="-78"/>
              </a:rPr>
              <a:t>با تقسیم دستورالعمل ها به مراحل و تطبیق هر مرحله در یک چرخه</a:t>
            </a:r>
          </a:p>
          <a:p>
            <a:pPr algn="r" rtl="1"/>
            <a:r>
              <a:rPr lang="fa-IR" dirty="0">
                <a:cs typeface="B Nazanin" panose="00000400000000000000" pitchFamily="2" charset="-78"/>
              </a:rPr>
              <a:t>امکان پذیر: رویکرد چند چرخه ای!</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FIXING THE PROBLEM WITH SINGLE-CYCLE DESIGNS</a:t>
            </a:r>
            <a:endParaRPr lang="en-US" sz="2400" b="0" i="0" u="none" strike="noStrike" baseline="0" dirty="0">
              <a:solidFill>
                <a:srgbClr val="2A1A00"/>
              </a:solidFill>
              <a:latin typeface="Impact" panose="020B0806030902050204" pitchFamily="34" charset="0"/>
              <a:cs typeface="B Nazanin" panose="00000400000000000000" pitchFamily="2" charset="-78"/>
            </a:endParaRPr>
          </a:p>
        </p:txBody>
      </p:sp>
    </p:spTree>
    <p:extLst>
      <p:ext uri="{BB962C8B-B14F-4D97-AF65-F5344CB8AC3E}">
        <p14:creationId xmlns:p14="http://schemas.microsoft.com/office/powerpoint/2010/main" val="1611067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Break up the instructions into </a:t>
            </a:r>
            <a:r>
              <a:rPr lang="en-US" sz="1800" b="0" i="1" u="none" strike="noStrike" baseline="0" dirty="0">
                <a:solidFill>
                  <a:srgbClr val="585858"/>
                </a:solidFill>
                <a:latin typeface="Gill Sans MT" panose="020B0502020104020203" pitchFamily="34" charset="0"/>
                <a:cs typeface="B Nazanin" panose="00000400000000000000" pitchFamily="2" charset="-78"/>
              </a:rPr>
              <a:t>steps</a:t>
            </a:r>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Gill Sans MT" panose="020B0502020104020203" pitchFamily="34" charset="0"/>
                <a:cs typeface="B Nazanin" panose="00000400000000000000" pitchFamily="2" charset="-78"/>
              </a:rPr>
              <a:t>–each step takes one clock cycle</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balance the amount of work to be done in each step/cycle so that they are about equal</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restrict each cycle to use at most once each major functional unit so that such units do not have to be replicated</a:t>
            </a:r>
          </a:p>
          <a:p>
            <a:r>
              <a:rPr lang="en-US" sz="1800" b="0" i="0" u="none" strike="noStrike" baseline="0" dirty="0">
                <a:solidFill>
                  <a:srgbClr val="2A1A00"/>
                </a:solidFill>
                <a:latin typeface="Gill Sans MT" panose="020B0502020104020203" pitchFamily="34" charset="0"/>
                <a:cs typeface="B Nazanin" panose="00000400000000000000" pitchFamily="2" charset="-78"/>
              </a:rPr>
              <a:t>–functional units can be shared between different cycles within one instruction</a:t>
            </a:r>
          </a:p>
          <a:p>
            <a:r>
              <a:rPr lang="en-US" sz="1800" b="0" i="0" u="none" strike="noStrike" baseline="0" dirty="0">
                <a:solidFill>
                  <a:srgbClr val="2A1A00"/>
                </a:solidFill>
                <a:latin typeface="Arial" panose="020B0604020202020204" pitchFamily="34" charset="0"/>
                <a:cs typeface="B Nazanin" panose="00000400000000000000" pitchFamily="2" charset="-78"/>
              </a:rPr>
              <a:t>•Between steps/cycles</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At the end of one cycle store data to be used in </a:t>
            </a:r>
            <a:r>
              <a:rPr lang="en-US" sz="1800" b="0" i="1" u="none" strike="noStrike" baseline="0" dirty="0">
                <a:solidFill>
                  <a:srgbClr val="585858"/>
                </a:solidFill>
                <a:latin typeface="Gill Sans MT" panose="020B0502020104020203" pitchFamily="34" charset="0"/>
                <a:cs typeface="B Nazanin" panose="00000400000000000000" pitchFamily="2" charset="-78"/>
              </a:rPr>
              <a:t>later cycles of </a:t>
            </a:r>
            <a:r>
              <a:rPr lang="en-US" sz="1800" b="0" i="1" u="none" strike="noStrike" baseline="0" dirty="0" err="1">
                <a:solidFill>
                  <a:srgbClr val="585858"/>
                </a:solidFill>
                <a:latin typeface="Gill Sans MT" panose="020B0502020104020203" pitchFamily="34" charset="0"/>
                <a:cs typeface="B Nazanin" panose="00000400000000000000" pitchFamily="2" charset="-78"/>
              </a:rPr>
              <a:t>thesame</a:t>
            </a:r>
            <a:r>
              <a:rPr lang="en-US" sz="1800" b="0" i="0" u="none" strike="noStrike" baseline="0" dirty="0" err="1">
                <a:solidFill>
                  <a:srgbClr val="585858"/>
                </a:solidFill>
                <a:latin typeface="Gill Sans MT" panose="020B0502020104020203" pitchFamily="34" charset="0"/>
                <a:cs typeface="B Nazanin" panose="00000400000000000000" pitchFamily="2" charset="-78"/>
              </a:rPr>
              <a:t>instruction</a:t>
            </a:r>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need to introduce additional </a:t>
            </a:r>
            <a:r>
              <a:rPr lang="en-US" sz="1800" b="0" i="1" u="none" strike="noStrike" baseline="0" dirty="0">
                <a:solidFill>
                  <a:srgbClr val="585858"/>
                </a:solidFill>
                <a:latin typeface="Gill Sans MT" panose="020B0502020104020203" pitchFamily="34" charset="0"/>
                <a:cs typeface="B Nazanin" panose="00000400000000000000" pitchFamily="2" charset="-78"/>
              </a:rPr>
              <a:t>internal</a:t>
            </a:r>
            <a:r>
              <a:rPr lang="en-US" sz="1800" b="0" i="0" u="none" strike="noStrike" baseline="0" dirty="0">
                <a:solidFill>
                  <a:srgbClr val="585858"/>
                </a:solidFill>
                <a:latin typeface="Gill Sans MT" panose="020B0502020104020203" pitchFamily="34" charset="0"/>
                <a:cs typeface="B Nazanin" panose="00000400000000000000" pitchFamily="2" charset="-78"/>
              </a:rPr>
              <a:t>(programmer-invisible) registers for this purpose</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Data to be used in </a:t>
            </a:r>
            <a:r>
              <a:rPr lang="en-US" sz="1800" b="0" i="1" u="none" strike="noStrike" baseline="0" dirty="0">
                <a:solidFill>
                  <a:srgbClr val="585858"/>
                </a:solidFill>
                <a:latin typeface="Gill Sans MT" panose="020B0502020104020203" pitchFamily="34" charset="0"/>
                <a:cs typeface="B Nazanin" panose="00000400000000000000" pitchFamily="2" charset="-78"/>
              </a:rPr>
              <a:t>later instructions </a:t>
            </a:r>
            <a:r>
              <a:rPr lang="en-US" sz="1800" b="0" i="0" u="none" strike="noStrike" baseline="0" dirty="0">
                <a:solidFill>
                  <a:srgbClr val="585858"/>
                </a:solidFill>
                <a:latin typeface="Gill Sans MT" panose="020B0502020104020203" pitchFamily="34" charset="0"/>
                <a:cs typeface="B Nazanin" panose="00000400000000000000" pitchFamily="2" charset="-78"/>
              </a:rPr>
              <a:t>are stored in programmer-visible state elements: the register file, PC, memory</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4801314"/>
          </a:xfrm>
          <a:prstGeom prst="rect">
            <a:avLst/>
          </a:prstGeom>
          <a:noFill/>
        </p:spPr>
        <p:txBody>
          <a:bodyPr wrap="square" rtlCol="0">
            <a:spAutoFit/>
          </a:bodyPr>
          <a:lstStyle/>
          <a:p>
            <a:pPr algn="r" rtl="1"/>
            <a:r>
              <a:rPr lang="fa-IR" dirty="0">
                <a:cs typeface="B Nazanin" panose="00000400000000000000" pitchFamily="2" charset="-78"/>
              </a:rPr>
              <a:t>• دستورالعمل ها را به مراحل تقسیم کنید</a:t>
            </a:r>
          </a:p>
          <a:p>
            <a:pPr algn="r" rtl="1"/>
            <a:r>
              <a:rPr lang="fa-IR" dirty="0">
                <a:cs typeface="B Nazanin" panose="00000400000000000000" pitchFamily="2" charset="-78"/>
              </a:rPr>
              <a:t>- هر مرحله یک چرخه ساعت طول می کشد</a:t>
            </a:r>
          </a:p>
          <a:p>
            <a:pPr algn="r" rtl="1"/>
            <a:r>
              <a:rPr lang="fa-IR" dirty="0">
                <a:cs typeface="B Nazanin" panose="00000400000000000000" pitchFamily="2" charset="-78"/>
              </a:rPr>
              <a:t>-مقدار کاری را که باید در هر مرحله / چرخه انجام شود متعادل کنید تا تقریباً برابر باشند</a:t>
            </a:r>
          </a:p>
          <a:p>
            <a:pPr algn="r" rtl="1"/>
            <a:r>
              <a:rPr lang="fa-IR" dirty="0">
                <a:cs typeface="B Nazanin" panose="00000400000000000000" pitchFamily="2" charset="-78"/>
              </a:rPr>
              <a:t>- هر چرخه را محدود کنید تا حداکثر یک بار از هر واحد عملکردی اصلی استفاده شود تا چنین واحدهایی نیازی به تکرار نداشته باشند.</a:t>
            </a:r>
          </a:p>
          <a:p>
            <a:pPr algn="r" rtl="1"/>
            <a:r>
              <a:rPr lang="fa-IR" dirty="0">
                <a:cs typeface="B Nazanin" panose="00000400000000000000" pitchFamily="2" charset="-78"/>
              </a:rPr>
              <a:t>- واحدهای عملکردی را می توان بین چرخه های مختلف در یک دستورالعمل به اشتراک گذاشت</a:t>
            </a:r>
          </a:p>
          <a:p>
            <a:pPr algn="r" rtl="1"/>
            <a:r>
              <a:rPr lang="fa-IR" dirty="0">
                <a:cs typeface="B Nazanin" panose="00000400000000000000" pitchFamily="2" charset="-78"/>
              </a:rPr>
              <a:t>• بین مراحل / چرخه</a:t>
            </a:r>
          </a:p>
          <a:p>
            <a:pPr algn="r" rtl="1"/>
            <a:r>
              <a:rPr lang="fa-IR" dirty="0">
                <a:cs typeface="B Nazanin" panose="00000400000000000000" pitchFamily="2" charset="-78"/>
              </a:rPr>
              <a:t>- در پایان یک چرخه، داده ها را ذخیره کنید تا در چرخه های بعدی همان دستورالعمل استفاده شود</a:t>
            </a:r>
          </a:p>
          <a:p>
            <a:pPr algn="r" rtl="1"/>
            <a:r>
              <a:rPr lang="fa-IR" dirty="0">
                <a:cs typeface="B Nazanin" panose="00000400000000000000" pitchFamily="2" charset="-78"/>
              </a:rPr>
              <a:t>• برای این منظور نیاز به معرفی رجیسترهای داخلی اضافی (برنامه نویس نامرئی) است</a:t>
            </a:r>
          </a:p>
          <a:p>
            <a:pPr algn="r" rtl="1"/>
            <a:r>
              <a:rPr lang="fa-IR" dirty="0">
                <a:cs typeface="B Nazanin" panose="00000400000000000000" pitchFamily="2" charset="-78"/>
              </a:rPr>
              <a:t>– داده هایی که در دستورالعمل های بعدی استفاده می شوند در عناصر حالت قابل مشاهده توسط برنامه نویس ذخیره می شوند: فایل رجیستر، رایانه شخصی، حافظه</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MULTICYCLE APPROACH </a:t>
            </a:r>
            <a:endParaRPr lang="en-US" sz="2400" b="0" i="0" u="none" strike="noStrike" baseline="0" dirty="0">
              <a:solidFill>
                <a:srgbClr val="2A1A00"/>
              </a:solidFill>
              <a:latin typeface="Impact" panose="020B0806030902050204" pitchFamily="34" charset="0"/>
              <a:cs typeface="B Nazanin" panose="00000400000000000000" pitchFamily="2" charset="-78"/>
            </a:endParaRPr>
          </a:p>
        </p:txBody>
      </p:sp>
    </p:spTree>
    <p:extLst>
      <p:ext uri="{BB962C8B-B14F-4D97-AF65-F5344CB8AC3E}">
        <p14:creationId xmlns:p14="http://schemas.microsoft.com/office/powerpoint/2010/main" val="886873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03F6CF-5BC4-FD75-7AD3-647A8CDE5604}"/>
              </a:ext>
            </a:extLst>
          </p:cNvPr>
          <p:cNvSpPr txBox="1"/>
          <p:nvPr/>
        </p:nvSpPr>
        <p:spPr>
          <a:xfrm>
            <a:off x="2285999" y="174563"/>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REDUCING CYCLE TIME</a:t>
            </a:r>
            <a:endParaRPr lang="en-US" sz="4000" dirty="0"/>
          </a:p>
        </p:txBody>
      </p:sp>
      <p:pic>
        <p:nvPicPr>
          <p:cNvPr id="4" name="Picture 3">
            <a:extLst>
              <a:ext uri="{FF2B5EF4-FFF2-40B4-BE49-F238E27FC236}">
                <a16:creationId xmlns:a16="http://schemas.microsoft.com/office/drawing/2014/main" id="{D63E8C99-87BE-2B9A-6508-64B76252C154}"/>
              </a:ext>
            </a:extLst>
          </p:cNvPr>
          <p:cNvPicPr>
            <a:picLocks noChangeAspect="1"/>
          </p:cNvPicPr>
          <p:nvPr/>
        </p:nvPicPr>
        <p:blipFill>
          <a:blip r:embed="rId3"/>
          <a:stretch>
            <a:fillRect/>
          </a:stretch>
        </p:blipFill>
        <p:spPr>
          <a:xfrm>
            <a:off x="0" y="779835"/>
            <a:ext cx="9064690" cy="5298330"/>
          </a:xfrm>
          <a:prstGeom prst="rect">
            <a:avLst/>
          </a:prstGeom>
        </p:spPr>
      </p:pic>
      <p:cxnSp>
        <p:nvCxnSpPr>
          <p:cNvPr id="7" name="Straight Connector 6">
            <a:extLst>
              <a:ext uri="{FF2B5EF4-FFF2-40B4-BE49-F238E27FC236}">
                <a16:creationId xmlns:a16="http://schemas.microsoft.com/office/drawing/2014/main" id="{9E5FFC3B-2B09-A79E-F66F-3FBD68126128}"/>
              </a:ext>
            </a:extLst>
          </p:cNvPr>
          <p:cNvCxnSpPr/>
          <p:nvPr/>
        </p:nvCxnSpPr>
        <p:spPr>
          <a:xfrm flipH="1">
            <a:off x="1735494" y="1632858"/>
            <a:ext cx="811764"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A03BFC4-6487-7F1F-488E-8ACC4A084594}"/>
              </a:ext>
            </a:extLst>
          </p:cNvPr>
          <p:cNvSpPr txBox="1"/>
          <p:nvPr/>
        </p:nvSpPr>
        <p:spPr>
          <a:xfrm>
            <a:off x="0" y="5959876"/>
            <a:ext cx="4572000" cy="800219"/>
          </a:xfrm>
          <a:prstGeom prst="rect">
            <a:avLst/>
          </a:prstGeom>
          <a:noFill/>
        </p:spPr>
        <p:txBody>
          <a:bodyPr wrap="square">
            <a:spAutoFit/>
          </a:bodyPr>
          <a:lstStyle/>
          <a:p>
            <a:pPr algn="l"/>
            <a:endParaRPr lang="en-US" sz="1000" b="0" i="0" u="none" strike="noStrike" baseline="0" dirty="0">
              <a:solidFill>
                <a:srgbClr val="000000"/>
              </a:solidFill>
              <a:latin typeface="Arial" panose="020B0604020202020204" pitchFamily="34" charset="0"/>
            </a:endParaRPr>
          </a:p>
          <a:p>
            <a:r>
              <a:rPr lang="en-US" sz="1800" b="0" i="0" u="none" strike="noStrike" baseline="0" dirty="0">
                <a:solidFill>
                  <a:srgbClr val="2A1A00"/>
                </a:solidFill>
                <a:latin typeface="Arial" panose="020B0604020202020204" pitchFamily="34" charset="0"/>
              </a:rPr>
              <a:t>•Cut combinational dependency graph and insert </a:t>
            </a:r>
          </a:p>
        </p:txBody>
      </p:sp>
      <p:sp>
        <p:nvSpPr>
          <p:cNvPr id="11" name="TextBox 10">
            <a:extLst>
              <a:ext uri="{FF2B5EF4-FFF2-40B4-BE49-F238E27FC236}">
                <a16:creationId xmlns:a16="http://schemas.microsoft.com/office/drawing/2014/main" id="{DF9BBF09-E462-69F6-61EA-C67F7A1B21F8}"/>
              </a:ext>
            </a:extLst>
          </p:cNvPr>
          <p:cNvSpPr txBox="1"/>
          <p:nvPr/>
        </p:nvSpPr>
        <p:spPr>
          <a:xfrm>
            <a:off x="4469364" y="6175319"/>
            <a:ext cx="4595326" cy="369332"/>
          </a:xfrm>
          <a:prstGeom prst="rect">
            <a:avLst/>
          </a:prstGeom>
          <a:noFill/>
        </p:spPr>
        <p:txBody>
          <a:bodyPr wrap="square">
            <a:spAutoFit/>
          </a:bodyPr>
          <a:lstStyle/>
          <a:p>
            <a:pPr algn="r" rtl="1"/>
            <a:r>
              <a:rPr lang="en-US" dirty="0"/>
              <a:t>• </a:t>
            </a:r>
            <a:r>
              <a:rPr lang="en-US" dirty="0" err="1"/>
              <a:t>نمودار</a:t>
            </a:r>
            <a:r>
              <a:rPr lang="en-US" dirty="0"/>
              <a:t> </a:t>
            </a:r>
            <a:r>
              <a:rPr lang="en-US" dirty="0" err="1"/>
              <a:t>وابستگی</a:t>
            </a:r>
            <a:r>
              <a:rPr lang="en-US" dirty="0"/>
              <a:t> </a:t>
            </a:r>
            <a:r>
              <a:rPr lang="en-US" dirty="0" err="1"/>
              <a:t>ترکیبی</a:t>
            </a:r>
            <a:r>
              <a:rPr lang="en-US" dirty="0"/>
              <a:t> </a:t>
            </a:r>
            <a:r>
              <a:rPr lang="en-US" dirty="0" err="1"/>
              <a:t>را</a:t>
            </a:r>
            <a:r>
              <a:rPr lang="en-US" dirty="0"/>
              <a:t> </a:t>
            </a:r>
            <a:r>
              <a:rPr lang="en-US" dirty="0" err="1"/>
              <a:t>برش</a:t>
            </a:r>
            <a:r>
              <a:rPr lang="en-US" dirty="0"/>
              <a:t> </a:t>
            </a:r>
            <a:r>
              <a:rPr lang="en-US" dirty="0" err="1"/>
              <a:t>داده</a:t>
            </a:r>
            <a:r>
              <a:rPr lang="en-US" dirty="0"/>
              <a:t> </a:t>
            </a:r>
            <a:r>
              <a:rPr lang="fa-IR"/>
              <a:t>شده</a:t>
            </a:r>
            <a:endParaRPr lang="en-US" dirty="0"/>
          </a:p>
        </p:txBody>
      </p:sp>
    </p:spTree>
    <p:extLst>
      <p:ext uri="{BB962C8B-B14F-4D97-AF65-F5344CB8AC3E}">
        <p14:creationId xmlns:p14="http://schemas.microsoft.com/office/powerpoint/2010/main" val="2058956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2AE6E-2672-76BD-64AE-C49C8AA82D1A}"/>
              </a:ext>
            </a:extLst>
          </p:cNvPr>
          <p:cNvPicPr>
            <a:picLocks noChangeAspect="1"/>
          </p:cNvPicPr>
          <p:nvPr/>
        </p:nvPicPr>
        <p:blipFill>
          <a:blip r:embed="rId3"/>
          <a:stretch>
            <a:fillRect/>
          </a:stretch>
        </p:blipFill>
        <p:spPr>
          <a:xfrm>
            <a:off x="-1811" y="1175657"/>
            <a:ext cx="9145811" cy="4506685"/>
          </a:xfrm>
          <a:prstGeom prst="rect">
            <a:avLst/>
          </a:prstGeom>
        </p:spPr>
      </p:pic>
    </p:spTree>
    <p:extLst>
      <p:ext uri="{BB962C8B-B14F-4D97-AF65-F5344CB8AC3E}">
        <p14:creationId xmlns:p14="http://schemas.microsoft.com/office/powerpoint/2010/main" val="28016289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5629E-51A0-A7A8-4CD5-12F52D9A8CCB}"/>
              </a:ext>
            </a:extLst>
          </p:cNvPr>
          <p:cNvPicPr>
            <a:picLocks noChangeAspect="1"/>
          </p:cNvPicPr>
          <p:nvPr/>
        </p:nvPicPr>
        <p:blipFill>
          <a:blip r:embed="rId3"/>
          <a:stretch>
            <a:fillRect/>
          </a:stretch>
        </p:blipFill>
        <p:spPr>
          <a:xfrm>
            <a:off x="0" y="0"/>
            <a:ext cx="9144000" cy="5849957"/>
          </a:xfrm>
          <a:prstGeom prst="rect">
            <a:avLst/>
          </a:prstGeom>
        </p:spPr>
      </p:pic>
      <p:sp>
        <p:nvSpPr>
          <p:cNvPr id="6" name="TextBox 5">
            <a:extLst>
              <a:ext uri="{FF2B5EF4-FFF2-40B4-BE49-F238E27FC236}">
                <a16:creationId xmlns:a16="http://schemas.microsoft.com/office/drawing/2014/main" id="{7519D0C7-05B6-B1CE-B188-B111F4A0353B}"/>
              </a:ext>
            </a:extLst>
          </p:cNvPr>
          <p:cNvSpPr txBox="1"/>
          <p:nvPr/>
        </p:nvSpPr>
        <p:spPr>
          <a:xfrm>
            <a:off x="0" y="5931551"/>
            <a:ext cx="9143999" cy="523220"/>
          </a:xfrm>
          <a:prstGeom prst="rect">
            <a:avLst/>
          </a:prstGeom>
          <a:noFill/>
        </p:spPr>
        <p:txBody>
          <a:bodyPr wrap="square">
            <a:spAutoFit/>
          </a:bodyPr>
          <a:lstStyle/>
          <a:p>
            <a:pPr algn="ctr" rtl="1"/>
            <a:r>
              <a:rPr lang="en-US" sz="2800" b="1" dirty="0" err="1">
                <a:cs typeface="B Nazanin" panose="00000400000000000000" pitchFamily="2" charset="-78"/>
              </a:rPr>
              <a:t>به</a:t>
            </a:r>
            <a:r>
              <a:rPr lang="en-US" sz="2800" b="1" dirty="0">
                <a:cs typeface="B Nazanin" panose="00000400000000000000" pitchFamily="2" charset="-78"/>
              </a:rPr>
              <a:t> </a:t>
            </a:r>
            <a:r>
              <a:rPr lang="en-US" sz="2800" b="1" dirty="0" err="1">
                <a:cs typeface="B Nazanin" panose="00000400000000000000" pitchFamily="2" charset="-78"/>
              </a:rPr>
              <a:t>دستورالعمل</a:t>
            </a:r>
            <a:r>
              <a:rPr lang="en-US" sz="2800" b="1" dirty="0">
                <a:cs typeface="B Nazanin" panose="00000400000000000000" pitchFamily="2" charset="-78"/>
              </a:rPr>
              <a:t> </a:t>
            </a:r>
            <a:r>
              <a:rPr lang="en-US" sz="2800" b="1" dirty="0" err="1">
                <a:cs typeface="B Nazanin" panose="00000400000000000000" pitchFamily="2" charset="-78"/>
              </a:rPr>
              <a:t>اجازه</a:t>
            </a:r>
            <a:r>
              <a:rPr lang="en-US" sz="2800" b="1" dirty="0">
                <a:cs typeface="B Nazanin" panose="00000400000000000000" pitchFamily="2" charset="-78"/>
              </a:rPr>
              <a:t> </a:t>
            </a:r>
            <a:r>
              <a:rPr lang="en-US" sz="2800" b="1" dirty="0" err="1">
                <a:cs typeface="B Nazanin" panose="00000400000000000000" pitchFamily="2" charset="-78"/>
              </a:rPr>
              <a:t>دهید</a:t>
            </a:r>
            <a:r>
              <a:rPr lang="en-US" sz="2800" b="1" dirty="0">
                <a:cs typeface="B Nazanin" panose="00000400000000000000" pitchFamily="2" charset="-78"/>
              </a:rPr>
              <a:t> </a:t>
            </a:r>
            <a:r>
              <a:rPr lang="en-US" sz="2800" b="1" dirty="0" err="1">
                <a:cs typeface="B Nazanin" panose="00000400000000000000" pitchFamily="2" charset="-78"/>
              </a:rPr>
              <a:t>چرخه</a:t>
            </a:r>
            <a:r>
              <a:rPr lang="en-US" sz="2800" b="1" dirty="0">
                <a:cs typeface="B Nazanin" panose="00000400000000000000" pitchFamily="2" charset="-78"/>
              </a:rPr>
              <a:t> </a:t>
            </a:r>
            <a:r>
              <a:rPr lang="en-US" sz="2800" b="1" dirty="0" err="1">
                <a:cs typeface="B Nazanin" panose="00000400000000000000" pitchFamily="2" charset="-78"/>
              </a:rPr>
              <a:t>های</a:t>
            </a:r>
            <a:r>
              <a:rPr lang="en-US" sz="2800" b="1" dirty="0">
                <a:cs typeface="B Nazanin" panose="00000400000000000000" pitchFamily="2" charset="-78"/>
              </a:rPr>
              <a:t> </a:t>
            </a:r>
            <a:r>
              <a:rPr lang="en-US" sz="2800" b="1" dirty="0" err="1">
                <a:cs typeface="B Nazanin" panose="00000400000000000000" pitchFamily="2" charset="-78"/>
              </a:rPr>
              <a:t>متعددی</a:t>
            </a:r>
            <a:r>
              <a:rPr lang="en-US" sz="2800" b="1" dirty="0">
                <a:cs typeface="B Nazanin" panose="00000400000000000000" pitchFamily="2" charset="-78"/>
              </a:rPr>
              <a:t> </a:t>
            </a:r>
            <a:r>
              <a:rPr lang="en-US" sz="2800" b="1" dirty="0" err="1">
                <a:cs typeface="B Nazanin" panose="00000400000000000000" pitchFamily="2" charset="-78"/>
              </a:rPr>
              <a:t>را</a:t>
            </a:r>
            <a:r>
              <a:rPr lang="en-US" sz="2800" b="1" dirty="0">
                <a:cs typeface="B Nazanin" panose="00000400000000000000" pitchFamily="2" charset="-78"/>
              </a:rPr>
              <a:t> </a:t>
            </a:r>
            <a:r>
              <a:rPr lang="en-US" sz="2800" b="1" dirty="0" err="1">
                <a:cs typeface="B Nazanin" panose="00000400000000000000" pitchFamily="2" charset="-78"/>
              </a:rPr>
              <a:t>طی</a:t>
            </a:r>
            <a:r>
              <a:rPr lang="en-US" sz="2800" b="1" dirty="0">
                <a:cs typeface="B Nazanin" panose="00000400000000000000" pitchFamily="2" charset="-78"/>
              </a:rPr>
              <a:t> </a:t>
            </a:r>
            <a:r>
              <a:rPr lang="en-US" sz="2800" b="1" dirty="0" err="1">
                <a:cs typeface="B Nazanin" panose="00000400000000000000" pitchFamily="2" charset="-78"/>
              </a:rPr>
              <a:t>کند</a:t>
            </a:r>
            <a:endParaRPr lang="en-US" sz="2800" b="1" dirty="0">
              <a:cs typeface="B Nazanin" panose="00000400000000000000" pitchFamily="2" charset="-78"/>
            </a:endParaRPr>
          </a:p>
        </p:txBody>
      </p:sp>
    </p:spTree>
    <p:extLst>
      <p:ext uri="{BB962C8B-B14F-4D97-AF65-F5344CB8AC3E}">
        <p14:creationId xmlns:p14="http://schemas.microsoft.com/office/powerpoint/2010/main" val="228010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416320"/>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•Memory</a:t>
            </a:r>
          </a:p>
          <a:p>
            <a:r>
              <a:rPr lang="en-US" sz="1800" b="0" i="0" u="none" strike="noStrike" baseline="0" dirty="0">
                <a:solidFill>
                  <a:srgbClr val="2A1A00"/>
                </a:solidFill>
                <a:latin typeface="Gill Sans MT" panose="020B0502020104020203" pitchFamily="34" charset="0"/>
                <a:cs typeface="B Nazanin" panose="00000400000000000000" pitchFamily="2" charset="-78"/>
              </a:rPr>
              <a:t>–instruction &amp; data</a:t>
            </a:r>
          </a:p>
          <a:p>
            <a:r>
              <a:rPr lang="en-US" sz="1800" b="0" i="0" u="none" strike="noStrike" baseline="0" dirty="0">
                <a:solidFill>
                  <a:srgbClr val="2A1A00"/>
                </a:solidFill>
                <a:latin typeface="Arial" panose="020B0604020202020204" pitchFamily="34" charset="0"/>
                <a:cs typeface="B Nazanin" panose="00000400000000000000" pitchFamily="2" charset="-78"/>
              </a:rPr>
              <a:t>•Registers (32 x 32)</a:t>
            </a:r>
          </a:p>
          <a:p>
            <a:r>
              <a:rPr lang="en-US" sz="1800" b="0" i="0" u="none" strike="noStrike" baseline="0" dirty="0">
                <a:solidFill>
                  <a:srgbClr val="2A1A00"/>
                </a:solidFill>
                <a:latin typeface="Gill Sans MT" panose="020B0502020104020203" pitchFamily="34" charset="0"/>
                <a:cs typeface="B Nazanin" panose="00000400000000000000" pitchFamily="2" charset="-78"/>
              </a:rPr>
              <a:t>–read </a:t>
            </a:r>
            <a:r>
              <a:rPr lang="en-US" sz="1800" b="0" i="0" u="none" strike="noStrike" baseline="0" dirty="0" err="1">
                <a:solidFill>
                  <a:srgbClr val="2A1A00"/>
                </a:solidFill>
                <a:latin typeface="Gill Sans MT" panose="020B0502020104020203" pitchFamily="34" charset="0"/>
                <a:cs typeface="B Nazanin" panose="00000400000000000000" pitchFamily="2" charset="-78"/>
              </a:rPr>
              <a:t>rs</a:t>
            </a:r>
            <a:endParaRPr lang="en-US" sz="1800" b="0" i="0" u="none" strike="noStrike" baseline="0" dirty="0">
              <a:solidFill>
                <a:srgbClr val="2A1A00"/>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Gill Sans MT" panose="020B0502020104020203" pitchFamily="34" charset="0"/>
                <a:cs typeface="B Nazanin" panose="00000400000000000000" pitchFamily="2" charset="-78"/>
              </a:rPr>
              <a:t>–read rt</a:t>
            </a:r>
          </a:p>
          <a:p>
            <a:r>
              <a:rPr lang="en-US" sz="1800" b="0" i="0" u="none" strike="noStrike" baseline="0" dirty="0">
                <a:solidFill>
                  <a:srgbClr val="2A1A00"/>
                </a:solidFill>
                <a:latin typeface="Gill Sans MT" panose="020B0502020104020203" pitchFamily="34" charset="0"/>
                <a:cs typeface="B Nazanin" panose="00000400000000000000" pitchFamily="2" charset="-78"/>
              </a:rPr>
              <a:t>–write </a:t>
            </a:r>
            <a:r>
              <a:rPr lang="en-US" sz="1800" b="0" i="0" u="none" strike="noStrike" baseline="0" dirty="0" err="1">
                <a:solidFill>
                  <a:srgbClr val="2A1A00"/>
                </a:solidFill>
                <a:latin typeface="Gill Sans MT" panose="020B0502020104020203" pitchFamily="34" charset="0"/>
                <a:cs typeface="B Nazanin" panose="00000400000000000000" pitchFamily="2" charset="-78"/>
              </a:rPr>
              <a:t>rtor</a:t>
            </a:r>
            <a:r>
              <a:rPr lang="en-US" sz="1800" b="0" i="0" u="none" strike="noStrike" baseline="0" dirty="0">
                <a:solidFill>
                  <a:srgbClr val="2A1A00"/>
                </a:solidFill>
                <a:latin typeface="Gill Sans MT" panose="020B0502020104020203" pitchFamily="34" charset="0"/>
                <a:cs typeface="B Nazanin" panose="00000400000000000000" pitchFamily="2" charset="-78"/>
              </a:rPr>
              <a:t> </a:t>
            </a:r>
            <a:r>
              <a:rPr lang="en-US" sz="1800" b="0" i="0" u="none" strike="noStrike" baseline="0" dirty="0" err="1">
                <a:solidFill>
                  <a:srgbClr val="2A1A00"/>
                </a:solidFill>
                <a:latin typeface="Gill Sans MT" panose="020B0502020104020203" pitchFamily="34" charset="0"/>
                <a:cs typeface="B Nazanin" panose="00000400000000000000" pitchFamily="2" charset="-78"/>
              </a:rPr>
              <a:t>rd</a:t>
            </a:r>
            <a:endParaRPr lang="en-US" sz="1800" b="0" i="0" u="none" strike="noStrike" baseline="0" dirty="0">
              <a:solidFill>
                <a:srgbClr val="2A1A00"/>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Arial" panose="020B0604020202020204" pitchFamily="34" charset="0"/>
                <a:cs typeface="B Nazanin" panose="00000400000000000000" pitchFamily="2" charset="-78"/>
              </a:rPr>
              <a:t>•PC</a:t>
            </a:r>
          </a:p>
          <a:p>
            <a:r>
              <a:rPr lang="en-US" sz="1800" b="0" i="0" u="none" strike="noStrike" baseline="0" dirty="0">
                <a:solidFill>
                  <a:srgbClr val="2A1A00"/>
                </a:solidFill>
                <a:latin typeface="Arial" panose="020B0604020202020204" pitchFamily="34" charset="0"/>
                <a:cs typeface="B Nazanin" panose="00000400000000000000" pitchFamily="2" charset="-78"/>
              </a:rPr>
              <a:t>•Extender (sign extend)</a:t>
            </a:r>
          </a:p>
          <a:p>
            <a:r>
              <a:rPr lang="en-US" sz="1800" b="0" i="0" u="none" strike="noStrike" baseline="0" dirty="0">
                <a:solidFill>
                  <a:srgbClr val="2A1A00"/>
                </a:solidFill>
                <a:latin typeface="Arial" panose="020B0604020202020204" pitchFamily="34" charset="0"/>
                <a:cs typeface="B Nazanin" panose="00000400000000000000" pitchFamily="2" charset="-78"/>
              </a:rPr>
              <a:t>•Add and sub register or extended immediate</a:t>
            </a:r>
          </a:p>
          <a:p>
            <a:r>
              <a:rPr lang="en-US" sz="1800" b="0" i="0" u="none" strike="noStrike" baseline="0" dirty="0">
                <a:solidFill>
                  <a:srgbClr val="2A1A00"/>
                </a:solidFill>
                <a:latin typeface="Arial" panose="020B0604020202020204" pitchFamily="34" charset="0"/>
                <a:cs typeface="B Nazanin" panose="00000400000000000000" pitchFamily="2" charset="-78"/>
              </a:rPr>
              <a:t>•Add 4 or shifted extended immediate to PC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862322"/>
          </a:xfrm>
          <a:prstGeom prst="rect">
            <a:avLst/>
          </a:prstGeom>
          <a:noFill/>
        </p:spPr>
        <p:txBody>
          <a:bodyPr wrap="square" rtlCol="0">
            <a:spAutoFit/>
          </a:bodyPr>
          <a:lstStyle/>
          <a:p>
            <a:pPr algn="r" rtl="1"/>
            <a:r>
              <a:rPr lang="fa-IR" dirty="0">
                <a:cs typeface="B Nazanin" panose="00000400000000000000" pitchFamily="2" charset="-78"/>
              </a:rPr>
              <a:t>•حافظه</a:t>
            </a:r>
          </a:p>
          <a:p>
            <a:pPr algn="r" rtl="1"/>
            <a:r>
              <a:rPr lang="fa-IR" dirty="0">
                <a:cs typeface="B Nazanin" panose="00000400000000000000" pitchFamily="2" charset="-78"/>
              </a:rPr>
              <a:t>-دستورالعمل و داده</a:t>
            </a:r>
          </a:p>
          <a:p>
            <a:pPr algn="r" rtl="1"/>
            <a:r>
              <a:rPr lang="fa-IR" dirty="0">
                <a:cs typeface="B Nazanin" panose="00000400000000000000" pitchFamily="2" charset="-78"/>
              </a:rPr>
              <a:t>•رجیسترها (32*32)</a:t>
            </a:r>
          </a:p>
          <a:p>
            <a:pPr algn="r" rtl="1"/>
            <a:r>
              <a:rPr lang="fa-IR" dirty="0">
                <a:cs typeface="B Nazanin" panose="00000400000000000000" pitchFamily="2" charset="-78"/>
              </a:rPr>
              <a:t>- </a:t>
            </a:r>
            <a:r>
              <a:rPr lang="en-US" dirty="0" err="1">
                <a:cs typeface="B Nazanin" panose="00000400000000000000" pitchFamily="2" charset="-78"/>
              </a:rPr>
              <a:t>rs</a:t>
            </a:r>
            <a:r>
              <a:rPr lang="en-US" dirty="0">
                <a:cs typeface="B Nazanin" panose="00000400000000000000" pitchFamily="2" charset="-78"/>
              </a:rPr>
              <a:t> </a:t>
            </a:r>
            <a:r>
              <a:rPr lang="fa-IR" dirty="0">
                <a:cs typeface="B Nazanin" panose="00000400000000000000" pitchFamily="2" charset="-78"/>
              </a:rPr>
              <a:t>را بخوانید</a:t>
            </a:r>
          </a:p>
          <a:p>
            <a:pPr algn="r" rtl="1"/>
            <a:r>
              <a:rPr lang="fa-IR" dirty="0">
                <a:cs typeface="B Nazanin" panose="00000400000000000000" pitchFamily="2" charset="-78"/>
              </a:rPr>
              <a:t>- </a:t>
            </a:r>
            <a:r>
              <a:rPr lang="en-US" dirty="0">
                <a:cs typeface="B Nazanin" panose="00000400000000000000" pitchFamily="2" charset="-78"/>
              </a:rPr>
              <a:t>rt </a:t>
            </a:r>
            <a:r>
              <a:rPr lang="fa-IR" dirty="0">
                <a:cs typeface="B Nazanin" panose="00000400000000000000" pitchFamily="2" charset="-78"/>
              </a:rPr>
              <a:t>را بخوانید</a:t>
            </a:r>
          </a:p>
          <a:p>
            <a:pPr algn="r" rtl="1"/>
            <a:r>
              <a:rPr lang="fa-IR" dirty="0">
                <a:cs typeface="B Nazanin" panose="00000400000000000000" pitchFamily="2" charset="-78"/>
              </a:rPr>
              <a:t>– </a:t>
            </a:r>
            <a:r>
              <a:rPr lang="en-US" dirty="0" err="1">
                <a:cs typeface="B Nazanin" panose="00000400000000000000" pitchFamily="2" charset="-78"/>
              </a:rPr>
              <a:t>rtor</a:t>
            </a:r>
            <a:r>
              <a:rPr lang="en-US" dirty="0">
                <a:cs typeface="B Nazanin" panose="00000400000000000000" pitchFamily="2" charset="-78"/>
              </a:rPr>
              <a:t> </a:t>
            </a:r>
            <a:r>
              <a:rPr lang="en-US" dirty="0" err="1">
                <a:cs typeface="B Nazanin" panose="00000400000000000000" pitchFamily="2" charset="-78"/>
              </a:rPr>
              <a:t>rd</a:t>
            </a:r>
            <a:r>
              <a:rPr lang="en-US" dirty="0">
                <a:cs typeface="B Nazanin" panose="00000400000000000000" pitchFamily="2" charset="-78"/>
              </a:rPr>
              <a:t> </a:t>
            </a:r>
            <a:r>
              <a:rPr lang="fa-IR" dirty="0">
                <a:cs typeface="B Nazanin" panose="00000400000000000000" pitchFamily="2" charset="-78"/>
              </a:rPr>
              <a:t>بنویسید</a:t>
            </a:r>
          </a:p>
          <a:p>
            <a:pPr algn="r" rtl="1"/>
            <a:r>
              <a:rPr lang="fa-IR" dirty="0">
                <a:cs typeface="B Nazanin" panose="00000400000000000000" pitchFamily="2" charset="-78"/>
              </a:rPr>
              <a:t>• رایانه شخصی</a:t>
            </a:r>
          </a:p>
          <a:p>
            <a:pPr algn="r" rtl="1"/>
            <a:r>
              <a:rPr lang="fa-IR" dirty="0">
                <a:cs typeface="B Nazanin" panose="00000400000000000000" pitchFamily="2" charset="-78"/>
              </a:rPr>
              <a:t>• توسعه دهنده (علامت گسترش)</a:t>
            </a:r>
          </a:p>
          <a:p>
            <a:pPr algn="r" rtl="1"/>
            <a:r>
              <a:rPr lang="fa-IR" dirty="0">
                <a:cs typeface="B Nazanin" panose="00000400000000000000" pitchFamily="2" charset="-78"/>
              </a:rPr>
              <a:t>• افزودن و ثبت نام فرعی یا تمدید فوری</a:t>
            </a:r>
          </a:p>
          <a:p>
            <a:pPr algn="r" rtl="1"/>
            <a:r>
              <a:rPr lang="fa-IR" dirty="0">
                <a:cs typeface="B Nazanin" panose="00000400000000000000" pitchFamily="2" charset="-78"/>
              </a:rPr>
              <a:t>• اضافه کردن 4 یا تغییر فوری گسترش یافته به کامپیوتر</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STEP 1: REQUIREMENTS OF THE INSTRUCTION SET</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dirty="0">
                <a:cs typeface="B Nazanin" panose="00000400000000000000" pitchFamily="2" charset="-78"/>
              </a:rPr>
              <a:t>مرحله 1: الزامات مجموعه دستورالعمل</a:t>
            </a:r>
            <a:endParaRPr lang="en-US" dirty="0">
              <a:cs typeface="B Nazanin" panose="00000400000000000000" pitchFamily="2" charset="-78"/>
            </a:endParaRPr>
          </a:p>
        </p:txBody>
      </p:sp>
    </p:spTree>
    <p:extLst>
      <p:ext uri="{BB962C8B-B14F-4D97-AF65-F5344CB8AC3E}">
        <p14:creationId xmlns:p14="http://schemas.microsoft.com/office/powerpoint/2010/main" val="1424008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19D0C7-05B6-B1CE-B188-B111F4A0353B}"/>
              </a:ext>
            </a:extLst>
          </p:cNvPr>
          <p:cNvSpPr txBox="1"/>
          <p:nvPr/>
        </p:nvSpPr>
        <p:spPr>
          <a:xfrm>
            <a:off x="0" y="5931551"/>
            <a:ext cx="9143999" cy="523220"/>
          </a:xfrm>
          <a:prstGeom prst="rect">
            <a:avLst/>
          </a:prstGeom>
          <a:noFill/>
        </p:spPr>
        <p:txBody>
          <a:bodyPr wrap="square">
            <a:spAutoFit/>
          </a:bodyPr>
          <a:lstStyle/>
          <a:p>
            <a:pPr algn="ctr" rtl="1"/>
            <a:r>
              <a:rPr lang="fa-IR" sz="2800" b="1" dirty="0">
                <a:cs typeface="B Nazanin" panose="00000400000000000000" pitchFamily="2" charset="-78"/>
              </a:rPr>
              <a:t>رجیسترهای اضافی برای ذخیره مقادیر بین مراحل اضافه می شوند.</a:t>
            </a:r>
            <a:endParaRPr lang="en-US" sz="2800" b="1" dirty="0">
              <a:cs typeface="B Nazanin" panose="00000400000000000000" pitchFamily="2" charset="-78"/>
            </a:endParaRPr>
          </a:p>
        </p:txBody>
      </p:sp>
      <p:pic>
        <p:nvPicPr>
          <p:cNvPr id="3" name="Picture 2">
            <a:extLst>
              <a:ext uri="{FF2B5EF4-FFF2-40B4-BE49-F238E27FC236}">
                <a16:creationId xmlns:a16="http://schemas.microsoft.com/office/drawing/2014/main" id="{92BFD126-450D-DA9B-26EF-669192160997}"/>
              </a:ext>
            </a:extLst>
          </p:cNvPr>
          <p:cNvPicPr>
            <a:picLocks noChangeAspect="1"/>
          </p:cNvPicPr>
          <p:nvPr/>
        </p:nvPicPr>
        <p:blipFill>
          <a:blip r:embed="rId3"/>
          <a:stretch>
            <a:fillRect/>
          </a:stretch>
        </p:blipFill>
        <p:spPr>
          <a:xfrm>
            <a:off x="-1" y="0"/>
            <a:ext cx="9143999" cy="5809009"/>
          </a:xfrm>
          <a:prstGeom prst="rect">
            <a:avLst/>
          </a:prstGeom>
        </p:spPr>
      </p:pic>
    </p:spTree>
    <p:extLst>
      <p:ext uri="{BB962C8B-B14F-4D97-AF65-F5344CB8AC3E}">
        <p14:creationId xmlns:p14="http://schemas.microsoft.com/office/powerpoint/2010/main" val="3597680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AE7D1F-DC3A-C5C4-ECB8-7AED88080732}"/>
              </a:ext>
            </a:extLst>
          </p:cNvPr>
          <p:cNvPicPr>
            <a:picLocks noChangeAspect="1"/>
          </p:cNvPicPr>
          <p:nvPr/>
        </p:nvPicPr>
        <p:blipFill>
          <a:blip r:embed="rId3"/>
          <a:stretch>
            <a:fillRect/>
          </a:stretch>
        </p:blipFill>
        <p:spPr>
          <a:xfrm>
            <a:off x="0" y="0"/>
            <a:ext cx="9144000" cy="6069117"/>
          </a:xfrm>
          <a:prstGeom prst="rect">
            <a:avLst/>
          </a:prstGeom>
        </p:spPr>
      </p:pic>
    </p:spTree>
    <p:extLst>
      <p:ext uri="{BB962C8B-B14F-4D97-AF65-F5344CB8AC3E}">
        <p14:creationId xmlns:p14="http://schemas.microsoft.com/office/powerpoint/2010/main" val="532518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B4221-0CBB-EFDD-2971-B656E806A10C}"/>
              </a:ext>
            </a:extLst>
          </p:cNvPr>
          <p:cNvPicPr>
            <a:picLocks noChangeAspect="1"/>
          </p:cNvPicPr>
          <p:nvPr/>
        </p:nvPicPr>
        <p:blipFill>
          <a:blip r:embed="rId3"/>
          <a:stretch>
            <a:fillRect/>
          </a:stretch>
        </p:blipFill>
        <p:spPr>
          <a:xfrm>
            <a:off x="0" y="0"/>
            <a:ext cx="9159398" cy="6175813"/>
          </a:xfrm>
          <a:prstGeom prst="rect">
            <a:avLst/>
          </a:prstGeom>
        </p:spPr>
      </p:pic>
    </p:spTree>
    <p:extLst>
      <p:ext uri="{BB962C8B-B14F-4D97-AF65-F5344CB8AC3E}">
        <p14:creationId xmlns:p14="http://schemas.microsoft.com/office/powerpoint/2010/main" val="36511538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F47C29-398F-B51D-B9AB-25C1B2D2F774}"/>
              </a:ext>
            </a:extLst>
          </p:cNvPr>
          <p:cNvPicPr>
            <a:picLocks noChangeAspect="1"/>
          </p:cNvPicPr>
          <p:nvPr/>
        </p:nvPicPr>
        <p:blipFill>
          <a:blip r:embed="rId3"/>
          <a:stretch>
            <a:fillRect/>
          </a:stretch>
        </p:blipFill>
        <p:spPr>
          <a:xfrm>
            <a:off x="0" y="0"/>
            <a:ext cx="9144001" cy="6211404"/>
          </a:xfrm>
          <a:prstGeom prst="rect">
            <a:avLst/>
          </a:prstGeom>
        </p:spPr>
      </p:pic>
    </p:spTree>
    <p:extLst>
      <p:ext uri="{BB962C8B-B14F-4D97-AF65-F5344CB8AC3E}">
        <p14:creationId xmlns:p14="http://schemas.microsoft.com/office/powerpoint/2010/main" val="1365719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3660FF-99E9-3934-5315-FCA31BB7434F}"/>
              </a:ext>
            </a:extLst>
          </p:cNvPr>
          <p:cNvPicPr>
            <a:picLocks noChangeAspect="1"/>
          </p:cNvPicPr>
          <p:nvPr/>
        </p:nvPicPr>
        <p:blipFill>
          <a:blip r:embed="rId3"/>
          <a:stretch>
            <a:fillRect/>
          </a:stretch>
        </p:blipFill>
        <p:spPr>
          <a:xfrm>
            <a:off x="0" y="1"/>
            <a:ext cx="9144000" cy="6391778"/>
          </a:xfrm>
          <a:prstGeom prst="rect">
            <a:avLst/>
          </a:prstGeom>
        </p:spPr>
      </p:pic>
    </p:spTree>
    <p:extLst>
      <p:ext uri="{BB962C8B-B14F-4D97-AF65-F5344CB8AC3E}">
        <p14:creationId xmlns:p14="http://schemas.microsoft.com/office/powerpoint/2010/main" val="907255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F0513">
            <a:extLst>
              <a:ext uri="{FF2B5EF4-FFF2-40B4-BE49-F238E27FC236}">
                <a16:creationId xmlns:a16="http://schemas.microsoft.com/office/drawing/2014/main" id="{0598BEE4-E516-29D8-6BB6-B5542ED5CA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616" y="255588"/>
            <a:ext cx="5542384"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F0530">
            <a:extLst>
              <a:ext uri="{FF2B5EF4-FFF2-40B4-BE49-F238E27FC236}">
                <a16:creationId xmlns:a16="http://schemas.microsoft.com/office/drawing/2014/main" id="{8ECBAA52-CEA5-52EB-50B2-3F54FB56CA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2588" y="4129156"/>
            <a:ext cx="5349875"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a:extLst>
              <a:ext uri="{FF2B5EF4-FFF2-40B4-BE49-F238E27FC236}">
                <a16:creationId xmlns:a16="http://schemas.microsoft.com/office/drawing/2014/main" id="{2F2A6107-D645-5BF9-CEC4-6CE9DEC14B7F}"/>
              </a:ext>
            </a:extLst>
          </p:cNvPr>
          <p:cNvSpPr txBox="1">
            <a:spLocks noChangeArrowheads="1"/>
          </p:cNvSpPr>
          <p:nvPr/>
        </p:nvSpPr>
        <p:spPr bwMode="auto">
          <a:xfrm>
            <a:off x="5375181" y="3564006"/>
            <a:ext cx="240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Single-cycle </a:t>
            </a:r>
            <a:r>
              <a:rPr lang="en-US" altLang="en-US" sz="1600" b="1" dirty="0" err="1">
                <a:latin typeface="Tahoma" panose="020B0604030504040204" pitchFamily="34" charset="0"/>
              </a:rPr>
              <a:t>datapath</a:t>
            </a:r>
            <a:endParaRPr lang="en-US" altLang="en-US" sz="1600" b="1" dirty="0">
              <a:latin typeface="Tahoma" panose="020B0604030504040204" pitchFamily="34" charset="0"/>
            </a:endParaRPr>
          </a:p>
        </p:txBody>
      </p:sp>
      <p:sp>
        <p:nvSpPr>
          <p:cNvPr id="6" name="Text Box 8">
            <a:extLst>
              <a:ext uri="{FF2B5EF4-FFF2-40B4-BE49-F238E27FC236}">
                <a16:creationId xmlns:a16="http://schemas.microsoft.com/office/drawing/2014/main" id="{B68E6D4A-8967-6D78-34D6-A7AA7D6E7409}"/>
              </a:ext>
            </a:extLst>
          </p:cNvPr>
          <p:cNvSpPr txBox="1">
            <a:spLocks noChangeArrowheads="1"/>
          </p:cNvSpPr>
          <p:nvPr/>
        </p:nvSpPr>
        <p:spPr bwMode="auto">
          <a:xfrm>
            <a:off x="4571905" y="6434137"/>
            <a:ext cx="40084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Multicycle </a:t>
            </a:r>
            <a:r>
              <a:rPr lang="en-US" altLang="en-US" sz="1600" b="1" dirty="0" err="1">
                <a:latin typeface="Tahoma" panose="020B0604030504040204" pitchFamily="34" charset="0"/>
              </a:rPr>
              <a:t>datapath</a:t>
            </a:r>
            <a:r>
              <a:rPr lang="en-US" altLang="en-US" sz="1600" b="1" dirty="0">
                <a:latin typeface="Tahoma" panose="020B0604030504040204" pitchFamily="34" charset="0"/>
              </a:rPr>
              <a:t> (high-level view)</a:t>
            </a:r>
          </a:p>
        </p:txBody>
      </p:sp>
      <p:sp>
        <p:nvSpPr>
          <p:cNvPr id="9" name="Rectangle 3">
            <a:extLst>
              <a:ext uri="{FF2B5EF4-FFF2-40B4-BE49-F238E27FC236}">
                <a16:creationId xmlns:a16="http://schemas.microsoft.com/office/drawing/2014/main" id="{551DEF58-2FCE-A6BB-D7ED-007A106DA487}"/>
              </a:ext>
            </a:extLst>
          </p:cNvPr>
          <p:cNvSpPr txBox="1">
            <a:spLocks noChangeArrowheads="1"/>
          </p:cNvSpPr>
          <p:nvPr/>
        </p:nvSpPr>
        <p:spPr>
          <a:xfrm>
            <a:off x="0" y="899387"/>
            <a:ext cx="3204195" cy="5329237"/>
          </a:xfrm>
          <a:prstGeom prst="rect">
            <a:avLst/>
          </a:prstGeom>
          <a:noFill/>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lnSpcReduction="10000"/>
          </a:bodyPr>
          <a:lstStyle>
            <a:lvl1pPr marL="0" indent="0" algn="l" defTabSz="685783" rtl="0" eaLnBrk="1" latinLnBrk="0" hangingPunct="1">
              <a:lnSpc>
                <a:spcPct val="100000"/>
              </a:lnSpc>
              <a:spcBef>
                <a:spcPts val="750"/>
              </a:spcBef>
              <a:buFont typeface="Arial" panose="020B0604020202020204" pitchFamily="34" charset="0"/>
              <a:buNone/>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90000"/>
              </a:lnSpc>
            </a:pPr>
            <a:r>
              <a:rPr lang="en-US" altLang="en-US" sz="2000" dirty="0">
                <a:cs typeface="B Nazanin" panose="00000400000000000000" pitchFamily="2" charset="-78"/>
              </a:rPr>
              <a:t>Note particularities of</a:t>
            </a:r>
          </a:p>
          <a:p>
            <a:pPr>
              <a:lnSpc>
                <a:spcPct val="90000"/>
              </a:lnSpc>
              <a:buFontTx/>
              <a:buNone/>
            </a:pPr>
            <a:r>
              <a:rPr lang="en-US" altLang="en-US" sz="2000" dirty="0">
                <a:cs typeface="B Nazanin" panose="00000400000000000000" pitchFamily="2" charset="-78"/>
              </a:rPr>
              <a:t>    </a:t>
            </a:r>
            <a:r>
              <a:rPr lang="en-US" altLang="en-US" sz="2000" dirty="0" err="1">
                <a:cs typeface="B Nazanin" panose="00000400000000000000" pitchFamily="2" charset="-78"/>
              </a:rPr>
              <a:t>multicyle</a:t>
            </a:r>
            <a:r>
              <a:rPr lang="en-US" altLang="en-US" sz="2000" dirty="0">
                <a:cs typeface="B Nazanin" panose="00000400000000000000" pitchFamily="2" charset="-78"/>
              </a:rPr>
              <a:t> vs. single-</a:t>
            </a:r>
          </a:p>
          <a:p>
            <a:pPr>
              <a:lnSpc>
                <a:spcPct val="90000"/>
              </a:lnSpc>
              <a:buFontTx/>
              <a:buNone/>
            </a:pPr>
            <a:r>
              <a:rPr lang="en-US" altLang="en-US" sz="2000" dirty="0">
                <a:cs typeface="B Nazanin" panose="00000400000000000000" pitchFamily="2" charset="-78"/>
              </a:rPr>
              <a:t>    diagrams</a:t>
            </a:r>
          </a:p>
          <a:p>
            <a:pPr lvl="1">
              <a:lnSpc>
                <a:spcPct val="90000"/>
              </a:lnSpc>
            </a:pPr>
            <a:r>
              <a:rPr lang="en-US" altLang="en-US" sz="1800" dirty="0">
                <a:cs typeface="B Nazanin" panose="00000400000000000000" pitchFamily="2" charset="-78"/>
              </a:rPr>
              <a:t>single memory for data and instructions</a:t>
            </a:r>
          </a:p>
          <a:p>
            <a:pPr lvl="1">
              <a:lnSpc>
                <a:spcPct val="90000"/>
              </a:lnSpc>
            </a:pPr>
            <a:r>
              <a:rPr lang="en-US" altLang="en-US" sz="1800" dirty="0">
                <a:cs typeface="B Nazanin" panose="00000400000000000000" pitchFamily="2" charset="-78"/>
              </a:rPr>
              <a:t>single ALU, no extra adders</a:t>
            </a:r>
          </a:p>
          <a:p>
            <a:pPr lvl="1">
              <a:lnSpc>
                <a:spcPct val="90000"/>
              </a:lnSpc>
            </a:pPr>
            <a:r>
              <a:rPr lang="en-US" altLang="en-US" sz="1800" dirty="0">
                <a:cs typeface="B Nazanin" panose="00000400000000000000" pitchFamily="2" charset="-78"/>
              </a:rPr>
              <a:t>extra registers to </a:t>
            </a:r>
          </a:p>
          <a:p>
            <a:pPr lvl="1">
              <a:lnSpc>
                <a:spcPct val="90000"/>
              </a:lnSpc>
              <a:buFontTx/>
              <a:buNone/>
            </a:pPr>
            <a:r>
              <a:rPr lang="en-US" altLang="en-US" sz="1800" dirty="0">
                <a:cs typeface="B Nazanin" panose="00000400000000000000" pitchFamily="2" charset="-78"/>
              </a:rPr>
              <a:t>    hold data between </a:t>
            </a:r>
          </a:p>
          <a:p>
            <a:pPr lvl="1">
              <a:lnSpc>
                <a:spcPct val="90000"/>
              </a:lnSpc>
              <a:buFontTx/>
              <a:buNone/>
            </a:pPr>
            <a:r>
              <a:rPr lang="en-US" altLang="en-US" sz="1800" dirty="0">
                <a:cs typeface="B Nazanin" panose="00000400000000000000" pitchFamily="2" charset="-78"/>
              </a:rPr>
              <a:t>    clock cycles</a:t>
            </a:r>
          </a:p>
          <a:p>
            <a:pPr lvl="1" algn="r" rtl="1">
              <a:lnSpc>
                <a:spcPct val="90000"/>
              </a:lnSpc>
              <a:buFontTx/>
              <a:buNone/>
            </a:pPr>
            <a:r>
              <a:rPr lang="fa-IR" altLang="en-US" sz="1800" dirty="0">
                <a:cs typeface="B Nazanin" panose="00000400000000000000" pitchFamily="2" charset="-78"/>
              </a:rPr>
              <a:t>به خصوصیات توجه کنید</a:t>
            </a:r>
          </a:p>
          <a:p>
            <a:pPr lvl="1" algn="r" rtl="1">
              <a:lnSpc>
                <a:spcPct val="90000"/>
              </a:lnSpc>
              <a:buFontTx/>
              <a:buNone/>
            </a:pPr>
            <a:r>
              <a:rPr lang="fa-IR" altLang="en-US" sz="1800" dirty="0">
                <a:cs typeface="B Nazanin" panose="00000400000000000000" pitchFamily="2" charset="-78"/>
              </a:rPr>
              <a:t>     چند چرخه در مقابل تک</a:t>
            </a:r>
          </a:p>
          <a:p>
            <a:pPr lvl="1" algn="r" rtl="1">
              <a:lnSpc>
                <a:spcPct val="90000"/>
              </a:lnSpc>
              <a:buFontTx/>
              <a:buNone/>
            </a:pPr>
            <a:r>
              <a:rPr lang="fa-IR" altLang="en-US" sz="1800" dirty="0">
                <a:cs typeface="B Nazanin" panose="00000400000000000000" pitchFamily="2" charset="-78"/>
              </a:rPr>
              <a:t>     نمودارها</a:t>
            </a:r>
          </a:p>
          <a:p>
            <a:pPr lvl="1" algn="r" rtl="1">
              <a:lnSpc>
                <a:spcPct val="90000"/>
              </a:lnSpc>
              <a:buFontTx/>
              <a:buNone/>
            </a:pPr>
            <a:r>
              <a:rPr lang="fa-IR" altLang="en-US" sz="1800" dirty="0">
                <a:cs typeface="B Nazanin" panose="00000400000000000000" pitchFamily="2" charset="-78"/>
              </a:rPr>
              <a:t>حافظه واحد برای داده ها و دستورالعمل ها</a:t>
            </a:r>
          </a:p>
          <a:p>
            <a:pPr lvl="1" algn="r" rtl="1">
              <a:lnSpc>
                <a:spcPct val="90000"/>
              </a:lnSpc>
              <a:buFontTx/>
              <a:buNone/>
            </a:pPr>
            <a:r>
              <a:rPr lang="fa-IR" altLang="en-US" sz="1800" dirty="0">
                <a:cs typeface="B Nazanin" panose="00000400000000000000" pitchFamily="2" charset="-78"/>
              </a:rPr>
              <a:t>واحد </a:t>
            </a:r>
            <a:r>
              <a:rPr lang="en-US" altLang="en-US" sz="1800" dirty="0">
                <a:cs typeface="B Nazanin" panose="00000400000000000000" pitchFamily="2" charset="-78"/>
              </a:rPr>
              <a:t>ALU، </a:t>
            </a:r>
            <a:r>
              <a:rPr lang="fa-IR" altLang="en-US" sz="1800" dirty="0">
                <a:cs typeface="B Nazanin" panose="00000400000000000000" pitchFamily="2" charset="-78"/>
              </a:rPr>
              <a:t>بدون اضافه کننده اضافی</a:t>
            </a:r>
          </a:p>
          <a:p>
            <a:pPr lvl="1" algn="r" rtl="1">
              <a:lnSpc>
                <a:spcPct val="90000"/>
              </a:lnSpc>
              <a:buFontTx/>
              <a:buNone/>
            </a:pPr>
            <a:r>
              <a:rPr lang="fa-IR" altLang="en-US" sz="1800" dirty="0">
                <a:cs typeface="B Nazanin" panose="00000400000000000000" pitchFamily="2" charset="-78"/>
              </a:rPr>
              <a:t>ثبت نام اضافی به</a:t>
            </a:r>
          </a:p>
          <a:p>
            <a:pPr lvl="1" algn="r" rtl="1">
              <a:lnSpc>
                <a:spcPct val="90000"/>
              </a:lnSpc>
              <a:buFontTx/>
              <a:buNone/>
            </a:pPr>
            <a:r>
              <a:rPr lang="fa-IR" altLang="en-US" sz="1800" dirty="0">
                <a:cs typeface="B Nazanin" panose="00000400000000000000" pitchFamily="2" charset="-78"/>
              </a:rPr>
              <a:t>     نگه داشتن داده ها بین</a:t>
            </a:r>
          </a:p>
          <a:p>
            <a:pPr lvl="1" algn="r" rtl="1">
              <a:lnSpc>
                <a:spcPct val="90000"/>
              </a:lnSpc>
              <a:buFontTx/>
              <a:buNone/>
            </a:pPr>
            <a:r>
              <a:rPr lang="fa-IR" altLang="en-US" sz="1800" dirty="0">
                <a:cs typeface="B Nazanin" panose="00000400000000000000" pitchFamily="2" charset="-78"/>
              </a:rPr>
              <a:t>     چرخه های ساعت</a:t>
            </a:r>
            <a:endParaRPr lang="en-US" altLang="en-US" sz="1800" dirty="0">
              <a:cs typeface="B Nazanin" panose="00000400000000000000" pitchFamily="2" charset="-78"/>
            </a:endParaRPr>
          </a:p>
          <a:p>
            <a:pPr>
              <a:lnSpc>
                <a:spcPct val="90000"/>
              </a:lnSpc>
              <a:buFontTx/>
              <a:buNone/>
            </a:pPr>
            <a:endParaRPr lang="en-US" altLang="en-US" sz="1800" dirty="0">
              <a:cs typeface="B Nazanin" panose="00000400000000000000" pitchFamily="2" charset="-78"/>
            </a:endParaRPr>
          </a:p>
        </p:txBody>
      </p:sp>
      <p:sp>
        <p:nvSpPr>
          <p:cNvPr id="10" name="Rectangle 4">
            <a:extLst>
              <a:ext uri="{FF2B5EF4-FFF2-40B4-BE49-F238E27FC236}">
                <a16:creationId xmlns:a16="http://schemas.microsoft.com/office/drawing/2014/main" id="{8F465274-355E-E03A-4BF0-8B844546502C}"/>
              </a:ext>
            </a:extLst>
          </p:cNvPr>
          <p:cNvSpPr>
            <a:spLocks noGrp="1" noChangeArrowheads="1"/>
          </p:cNvSpPr>
          <p:nvPr>
            <p:ph type="title" idx="4294967295"/>
          </p:nvPr>
        </p:nvSpPr>
        <p:spPr>
          <a:xfrm>
            <a:off x="0" y="42978"/>
            <a:ext cx="3204195" cy="512579"/>
          </a:xfrm>
          <a:noFill/>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t">
            <a:noAutofit/>
          </a:bodyPr>
          <a:lstStyle/>
          <a:p>
            <a:pPr eaLnBrk="1" hangingPunct="1"/>
            <a:r>
              <a:rPr lang="en-US" b="0" i="0" u="none" strike="noStrike" baseline="0" dirty="0">
                <a:solidFill>
                  <a:srgbClr val="2A1A00"/>
                </a:solidFill>
                <a:latin typeface="Impact" panose="020B0806030902050204" pitchFamily="34" charset="0"/>
              </a:rPr>
              <a:t>MULTICYCLE APPROACH</a:t>
            </a:r>
            <a:endParaRPr lang="en-US" altLang="en-US" sz="3200" b="1" dirty="0"/>
          </a:p>
        </p:txBody>
      </p:sp>
    </p:spTree>
    <p:extLst>
      <p:ext uri="{BB962C8B-B14F-4D97-AF65-F5344CB8AC3E}">
        <p14:creationId xmlns:p14="http://schemas.microsoft.com/office/powerpoint/2010/main" val="8279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amond(in)">
                                      <p:cBhvr>
                                        <p:cTn id="7" dur="2000"/>
                                        <p:tgtEl>
                                          <p:spTgt spid="9">
                                            <p:txEl>
                                              <p:pRg st="0" end="0"/>
                                            </p:txEl>
                                          </p:spTgt>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diamond(in)">
                                      <p:cBhvr>
                                        <p:cTn id="10" dur="2000"/>
                                        <p:tgtEl>
                                          <p:spTgt spid="9">
                                            <p:txEl>
                                              <p:pRg st="1" end="1"/>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diamond(in)">
                                      <p:cBhvr>
                                        <p:cTn id="13" dur="2000"/>
                                        <p:tgtEl>
                                          <p:spTgt spid="9">
                                            <p:txEl>
                                              <p:pRg st="2" end="2"/>
                                            </p:txEl>
                                          </p:spTgt>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diamond(in)">
                                      <p:cBhvr>
                                        <p:cTn id="16" dur="2000"/>
                                        <p:tgtEl>
                                          <p:spTgt spid="9">
                                            <p:txEl>
                                              <p:pRg st="3" end="3"/>
                                            </p:txEl>
                                          </p:spTgt>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diamond(in)">
                                      <p:cBhvr>
                                        <p:cTn id="19" dur="2000"/>
                                        <p:tgtEl>
                                          <p:spTgt spid="9">
                                            <p:txEl>
                                              <p:pRg st="4" end="4"/>
                                            </p:txEl>
                                          </p:spTgt>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diamond(in)">
                                      <p:cBhvr>
                                        <p:cTn id="22" dur="2000"/>
                                        <p:tgtEl>
                                          <p:spTgt spid="9">
                                            <p:txEl>
                                              <p:pRg st="5" end="5"/>
                                            </p:txEl>
                                          </p:spTgt>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diamond(in)">
                                      <p:cBhvr>
                                        <p:cTn id="25" dur="2000"/>
                                        <p:tgtEl>
                                          <p:spTgt spid="9">
                                            <p:txEl>
                                              <p:pRg st="6" end="6"/>
                                            </p:txEl>
                                          </p:spTgt>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9">
                                            <p:txEl>
                                              <p:pRg st="7" end="7"/>
                                            </p:txEl>
                                          </p:spTgt>
                                        </p:tgtEl>
                                        <p:attrNameLst>
                                          <p:attrName>style.visibility</p:attrName>
                                        </p:attrNameLst>
                                      </p:cBhvr>
                                      <p:to>
                                        <p:strVal val="visible"/>
                                      </p:to>
                                    </p:set>
                                    <p:animEffect transition="in" filter="diamond(in)">
                                      <p:cBhvr>
                                        <p:cTn id="28" dur="2000"/>
                                        <p:tgtEl>
                                          <p:spTgt spid="9">
                                            <p:txEl>
                                              <p:pRg st="7" end="7"/>
                                            </p:txEl>
                                          </p:spTgt>
                                        </p:tgtEl>
                                      </p:cBhvr>
                                    </p:animEffect>
                                  </p:childTnLst>
                                </p:cTn>
                              </p:par>
                              <p:par>
                                <p:cTn id="29" presetID="8" presetClass="entr" presetSubtype="16" fill="hold" grpId="0"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Effect transition="in" filter="diamond(in)">
                                      <p:cBhvr>
                                        <p:cTn id="31" dur="2000"/>
                                        <p:tgtEl>
                                          <p:spTgt spid="9">
                                            <p:txEl>
                                              <p:pRg st="8" end="8"/>
                                            </p:txEl>
                                          </p:spTgt>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9">
                                            <p:txEl>
                                              <p:pRg st="9" end="9"/>
                                            </p:txEl>
                                          </p:spTgt>
                                        </p:tgtEl>
                                        <p:attrNameLst>
                                          <p:attrName>style.visibility</p:attrName>
                                        </p:attrNameLst>
                                      </p:cBhvr>
                                      <p:to>
                                        <p:strVal val="visible"/>
                                      </p:to>
                                    </p:set>
                                    <p:animEffect transition="in" filter="diamond(in)">
                                      <p:cBhvr>
                                        <p:cTn id="34" dur="2000"/>
                                        <p:tgtEl>
                                          <p:spTgt spid="9">
                                            <p:txEl>
                                              <p:pRg st="9" end="9"/>
                                            </p:txEl>
                                          </p:spTgt>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animEffect transition="in" filter="diamond(in)">
                                      <p:cBhvr>
                                        <p:cTn id="37" dur="2000"/>
                                        <p:tgtEl>
                                          <p:spTgt spid="9">
                                            <p:txEl>
                                              <p:pRg st="10" end="10"/>
                                            </p:txEl>
                                          </p:spTgt>
                                        </p:tgtEl>
                                      </p:cBhvr>
                                    </p:animEffect>
                                  </p:childTnLst>
                                </p:cTn>
                              </p:par>
                              <p:par>
                                <p:cTn id="38" presetID="8" presetClass="entr" presetSubtype="16" fill="hold" grpId="0" nodeType="withEffect">
                                  <p:stCondLst>
                                    <p:cond delay="0"/>
                                  </p:stCondLst>
                                  <p:childTnLst>
                                    <p:set>
                                      <p:cBhvr>
                                        <p:cTn id="39" dur="1" fill="hold">
                                          <p:stCondLst>
                                            <p:cond delay="0"/>
                                          </p:stCondLst>
                                        </p:cTn>
                                        <p:tgtEl>
                                          <p:spTgt spid="9">
                                            <p:txEl>
                                              <p:pRg st="11" end="11"/>
                                            </p:txEl>
                                          </p:spTgt>
                                        </p:tgtEl>
                                        <p:attrNameLst>
                                          <p:attrName>style.visibility</p:attrName>
                                        </p:attrNameLst>
                                      </p:cBhvr>
                                      <p:to>
                                        <p:strVal val="visible"/>
                                      </p:to>
                                    </p:set>
                                    <p:animEffect transition="in" filter="diamond(in)">
                                      <p:cBhvr>
                                        <p:cTn id="40" dur="2000"/>
                                        <p:tgtEl>
                                          <p:spTgt spid="9">
                                            <p:txEl>
                                              <p:pRg st="11" end="11"/>
                                            </p:txEl>
                                          </p:spTgt>
                                        </p:tgtEl>
                                      </p:cBhvr>
                                    </p:animEffect>
                                  </p:childTnLst>
                                </p:cTn>
                              </p:par>
                              <p:par>
                                <p:cTn id="41" presetID="8" presetClass="entr" presetSubtype="16" fill="hold" grpId="0" nodeType="withEffect">
                                  <p:stCondLst>
                                    <p:cond delay="0"/>
                                  </p:stCondLst>
                                  <p:childTnLst>
                                    <p:set>
                                      <p:cBhvr>
                                        <p:cTn id="42" dur="1" fill="hold">
                                          <p:stCondLst>
                                            <p:cond delay="0"/>
                                          </p:stCondLst>
                                        </p:cTn>
                                        <p:tgtEl>
                                          <p:spTgt spid="9">
                                            <p:txEl>
                                              <p:pRg st="12" end="12"/>
                                            </p:txEl>
                                          </p:spTgt>
                                        </p:tgtEl>
                                        <p:attrNameLst>
                                          <p:attrName>style.visibility</p:attrName>
                                        </p:attrNameLst>
                                      </p:cBhvr>
                                      <p:to>
                                        <p:strVal val="visible"/>
                                      </p:to>
                                    </p:set>
                                    <p:animEffect transition="in" filter="diamond(in)">
                                      <p:cBhvr>
                                        <p:cTn id="43" dur="2000"/>
                                        <p:tgtEl>
                                          <p:spTgt spid="9">
                                            <p:txEl>
                                              <p:pRg st="12" end="12"/>
                                            </p:txEl>
                                          </p:spTgt>
                                        </p:tgtEl>
                                      </p:cBhvr>
                                    </p:animEffect>
                                  </p:childTnLst>
                                </p:cTn>
                              </p:par>
                              <p:par>
                                <p:cTn id="44" presetID="8" presetClass="entr" presetSubtype="16" fill="hold" grpId="0" nodeType="withEffect">
                                  <p:stCondLst>
                                    <p:cond delay="0"/>
                                  </p:stCondLst>
                                  <p:childTnLst>
                                    <p:set>
                                      <p:cBhvr>
                                        <p:cTn id="45" dur="1" fill="hold">
                                          <p:stCondLst>
                                            <p:cond delay="0"/>
                                          </p:stCondLst>
                                        </p:cTn>
                                        <p:tgtEl>
                                          <p:spTgt spid="9">
                                            <p:txEl>
                                              <p:pRg st="13" end="13"/>
                                            </p:txEl>
                                          </p:spTgt>
                                        </p:tgtEl>
                                        <p:attrNameLst>
                                          <p:attrName>style.visibility</p:attrName>
                                        </p:attrNameLst>
                                      </p:cBhvr>
                                      <p:to>
                                        <p:strVal val="visible"/>
                                      </p:to>
                                    </p:set>
                                    <p:animEffect transition="in" filter="diamond(in)">
                                      <p:cBhvr>
                                        <p:cTn id="46" dur="2000"/>
                                        <p:tgtEl>
                                          <p:spTgt spid="9">
                                            <p:txEl>
                                              <p:pRg st="13" end="13"/>
                                            </p:txEl>
                                          </p:spTgt>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9">
                                            <p:txEl>
                                              <p:pRg st="14" end="14"/>
                                            </p:txEl>
                                          </p:spTgt>
                                        </p:tgtEl>
                                        <p:attrNameLst>
                                          <p:attrName>style.visibility</p:attrName>
                                        </p:attrNameLst>
                                      </p:cBhvr>
                                      <p:to>
                                        <p:strVal val="visible"/>
                                      </p:to>
                                    </p:set>
                                    <p:animEffect transition="in" filter="diamond(in)">
                                      <p:cBhvr>
                                        <p:cTn id="49" dur="2000"/>
                                        <p:tgtEl>
                                          <p:spTgt spid="9">
                                            <p:txEl>
                                              <p:pRg st="14" end="14"/>
                                            </p:txEl>
                                          </p:spTgt>
                                        </p:tgtEl>
                                      </p:cBhvr>
                                    </p:animEffect>
                                  </p:childTnLst>
                                </p:cTn>
                              </p:par>
                              <p:par>
                                <p:cTn id="50" presetID="8" presetClass="entr" presetSubtype="16" fill="hold" grpId="0" nodeType="withEffect">
                                  <p:stCondLst>
                                    <p:cond delay="0"/>
                                  </p:stCondLst>
                                  <p:childTnLst>
                                    <p:set>
                                      <p:cBhvr>
                                        <p:cTn id="51" dur="1" fill="hold">
                                          <p:stCondLst>
                                            <p:cond delay="0"/>
                                          </p:stCondLst>
                                        </p:cTn>
                                        <p:tgtEl>
                                          <p:spTgt spid="9">
                                            <p:txEl>
                                              <p:pRg st="15" end="15"/>
                                            </p:txEl>
                                          </p:spTgt>
                                        </p:tgtEl>
                                        <p:attrNameLst>
                                          <p:attrName>style.visibility</p:attrName>
                                        </p:attrNameLst>
                                      </p:cBhvr>
                                      <p:to>
                                        <p:strVal val="visible"/>
                                      </p:to>
                                    </p:set>
                                    <p:animEffect transition="in" filter="diamond(in)">
                                      <p:cBhvr>
                                        <p:cTn id="52" dur="20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79F7FF-B993-059B-788E-9803DD76BAFF}"/>
              </a:ext>
            </a:extLst>
          </p:cNvPr>
          <p:cNvSpPr txBox="1"/>
          <p:nvPr/>
        </p:nvSpPr>
        <p:spPr>
          <a:xfrm>
            <a:off x="933061" y="333183"/>
            <a:ext cx="3377682" cy="523220"/>
          </a:xfrm>
          <a:prstGeom prst="rect">
            <a:avLst/>
          </a:prstGeom>
          <a:noFill/>
        </p:spPr>
        <p:txBody>
          <a:bodyPr wrap="square">
            <a:spAutoFit/>
          </a:bodyPr>
          <a:lstStyle/>
          <a:p>
            <a:r>
              <a:rPr lang="en-US" sz="2800" b="0" i="0" u="none" strike="noStrike" baseline="0" dirty="0">
                <a:solidFill>
                  <a:srgbClr val="2A1A00"/>
                </a:solidFill>
                <a:latin typeface="Impact" panose="020B0806030902050204" pitchFamily="34" charset="0"/>
              </a:rPr>
              <a:t>MULTICYCLE DATAPATH</a:t>
            </a:r>
            <a:endParaRPr lang="en-US" sz="2800" dirty="0"/>
          </a:p>
        </p:txBody>
      </p:sp>
      <p:pic>
        <p:nvPicPr>
          <p:cNvPr id="11" name="Picture 4" descr="F0531">
            <a:extLst>
              <a:ext uri="{FF2B5EF4-FFF2-40B4-BE49-F238E27FC236}">
                <a16:creationId xmlns:a16="http://schemas.microsoft.com/office/drawing/2014/main" id="{528F2372-89E1-5B63-B056-A760F95CC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385596"/>
            <a:ext cx="8610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EBA51A6D-1607-BC3A-DB3F-F3AB7F9163E8}"/>
              </a:ext>
            </a:extLst>
          </p:cNvPr>
          <p:cNvSpPr txBox="1"/>
          <p:nvPr/>
        </p:nvSpPr>
        <p:spPr>
          <a:xfrm>
            <a:off x="0" y="4855038"/>
            <a:ext cx="9143999" cy="646331"/>
          </a:xfrm>
          <a:prstGeom prst="rect">
            <a:avLst/>
          </a:prstGeom>
          <a:noFill/>
        </p:spPr>
        <p:txBody>
          <a:bodyPr wrap="square">
            <a:spAutoFit/>
          </a:bodyPr>
          <a:lstStyle/>
          <a:p>
            <a:pPr eaLnBrk="1" hangingPunct="1">
              <a:spcBef>
                <a:spcPct val="0"/>
              </a:spcBef>
              <a:buFontTx/>
              <a:buNone/>
            </a:pPr>
            <a:r>
              <a:rPr lang="en-US" altLang="en-US" sz="1800" b="1" dirty="0">
                <a:latin typeface="Tahoma" panose="020B0604030504040204" pitchFamily="34" charset="0"/>
              </a:rPr>
              <a:t>Basic multicycle MIPS </a:t>
            </a:r>
            <a:r>
              <a:rPr lang="en-US" altLang="en-US" sz="1800" b="1" dirty="0" err="1">
                <a:latin typeface="Tahoma" panose="020B0604030504040204" pitchFamily="34" charset="0"/>
              </a:rPr>
              <a:t>datapath</a:t>
            </a:r>
            <a:r>
              <a:rPr lang="en-US" altLang="en-US" sz="1800" b="1" dirty="0">
                <a:latin typeface="Tahoma" panose="020B0604030504040204" pitchFamily="34" charset="0"/>
              </a:rPr>
              <a:t> handles R-type instructions and load/stores:</a:t>
            </a:r>
          </a:p>
          <a:p>
            <a:pPr eaLnBrk="1" hangingPunct="1">
              <a:spcBef>
                <a:spcPct val="0"/>
              </a:spcBef>
              <a:buFontTx/>
              <a:buNone/>
            </a:pPr>
            <a:r>
              <a:rPr lang="en-US" altLang="en-US" sz="1800" b="1" dirty="0">
                <a:latin typeface="Tahoma" panose="020B0604030504040204" pitchFamily="34" charset="0"/>
              </a:rPr>
              <a:t>new internal register in </a:t>
            </a:r>
            <a:r>
              <a:rPr lang="en-US" altLang="en-US" sz="1800" b="1" dirty="0">
                <a:solidFill>
                  <a:schemeClr val="hlink"/>
                </a:solidFill>
                <a:latin typeface="Tahoma" panose="020B0604030504040204" pitchFamily="34" charset="0"/>
              </a:rPr>
              <a:t>blue ovals</a:t>
            </a:r>
            <a:r>
              <a:rPr lang="en-US" altLang="en-US" sz="1800" b="1" dirty="0">
                <a:latin typeface="Tahoma" panose="020B0604030504040204" pitchFamily="34" charset="0"/>
              </a:rPr>
              <a:t>, new multiplexors in </a:t>
            </a:r>
            <a:r>
              <a:rPr lang="en-US" altLang="en-US" sz="1800" b="1" dirty="0">
                <a:solidFill>
                  <a:schemeClr val="folHlink"/>
                </a:solidFill>
                <a:latin typeface="Tahoma" panose="020B0604030504040204" pitchFamily="34" charset="0"/>
              </a:rPr>
              <a:t>purple ovals</a:t>
            </a:r>
          </a:p>
        </p:txBody>
      </p:sp>
      <p:sp>
        <p:nvSpPr>
          <p:cNvPr id="15" name="TextBox 14">
            <a:extLst>
              <a:ext uri="{FF2B5EF4-FFF2-40B4-BE49-F238E27FC236}">
                <a16:creationId xmlns:a16="http://schemas.microsoft.com/office/drawing/2014/main" id="{2343027F-96C3-FB61-4D85-911DDA30EA07}"/>
              </a:ext>
            </a:extLst>
          </p:cNvPr>
          <p:cNvSpPr txBox="1"/>
          <p:nvPr/>
        </p:nvSpPr>
        <p:spPr>
          <a:xfrm>
            <a:off x="0" y="5493020"/>
            <a:ext cx="9144000" cy="646331"/>
          </a:xfrm>
          <a:prstGeom prst="rect">
            <a:avLst/>
          </a:prstGeom>
          <a:noFill/>
        </p:spPr>
        <p:txBody>
          <a:bodyPr wrap="square">
            <a:spAutoFit/>
          </a:bodyPr>
          <a:lstStyle/>
          <a:p>
            <a:pPr algn="r" rtl="1"/>
            <a:r>
              <a:rPr lang="en-US" dirty="0" err="1"/>
              <a:t>مسیر</a:t>
            </a:r>
            <a:r>
              <a:rPr lang="en-US" dirty="0"/>
              <a:t> </a:t>
            </a:r>
            <a:r>
              <a:rPr lang="en-US" dirty="0" err="1"/>
              <a:t>داده</a:t>
            </a:r>
            <a:r>
              <a:rPr lang="en-US" dirty="0"/>
              <a:t> MIPS </a:t>
            </a:r>
            <a:r>
              <a:rPr lang="en-US" dirty="0" err="1"/>
              <a:t>چند</a:t>
            </a:r>
            <a:r>
              <a:rPr lang="en-US" dirty="0"/>
              <a:t> </a:t>
            </a:r>
            <a:r>
              <a:rPr lang="en-US" dirty="0" err="1"/>
              <a:t>چرخه</a:t>
            </a:r>
            <a:r>
              <a:rPr lang="en-US" dirty="0"/>
              <a:t> </a:t>
            </a:r>
            <a:r>
              <a:rPr lang="en-US" dirty="0" err="1"/>
              <a:t>اولیه</a:t>
            </a:r>
            <a:r>
              <a:rPr lang="en-US" dirty="0"/>
              <a:t> </a:t>
            </a:r>
            <a:r>
              <a:rPr lang="en-US" dirty="0" err="1"/>
              <a:t>دستورالعمل‌های</a:t>
            </a:r>
            <a:r>
              <a:rPr lang="en-US" dirty="0"/>
              <a:t> </a:t>
            </a:r>
            <a:r>
              <a:rPr lang="en-US" dirty="0" err="1"/>
              <a:t>نوع</a:t>
            </a:r>
            <a:r>
              <a:rPr lang="en-US" dirty="0"/>
              <a:t> R </a:t>
            </a:r>
            <a:r>
              <a:rPr lang="en-US" dirty="0" err="1"/>
              <a:t>را</a:t>
            </a:r>
            <a:r>
              <a:rPr lang="en-US" dirty="0"/>
              <a:t> </a:t>
            </a:r>
            <a:r>
              <a:rPr lang="en-US" dirty="0" err="1"/>
              <a:t>مدیریت</a:t>
            </a:r>
            <a:r>
              <a:rPr lang="en-US" dirty="0"/>
              <a:t> </a:t>
            </a:r>
            <a:r>
              <a:rPr lang="en-US" dirty="0" err="1"/>
              <a:t>می‌کند</a:t>
            </a:r>
            <a:r>
              <a:rPr lang="en-US" dirty="0"/>
              <a:t> و </a:t>
            </a:r>
            <a:r>
              <a:rPr lang="en-US" dirty="0" err="1"/>
              <a:t>بار</a:t>
            </a:r>
            <a:r>
              <a:rPr lang="en-US" dirty="0"/>
              <a:t>/</a:t>
            </a:r>
            <a:r>
              <a:rPr lang="en-US" dirty="0" err="1"/>
              <a:t>ذخیره</a:t>
            </a:r>
            <a:r>
              <a:rPr lang="en-US" dirty="0"/>
              <a:t> </a:t>
            </a:r>
            <a:r>
              <a:rPr lang="en-US" dirty="0" err="1"/>
              <a:t>می‌کند</a:t>
            </a:r>
            <a:r>
              <a:rPr lang="en-US" dirty="0"/>
              <a:t>:</a:t>
            </a:r>
          </a:p>
          <a:p>
            <a:pPr algn="r" rtl="1"/>
            <a:r>
              <a:rPr lang="en-US" dirty="0" err="1"/>
              <a:t>ثبت</a:t>
            </a:r>
            <a:r>
              <a:rPr lang="en-US" dirty="0"/>
              <a:t> </a:t>
            </a:r>
            <a:r>
              <a:rPr lang="en-US" dirty="0" err="1"/>
              <a:t>داخلی</a:t>
            </a:r>
            <a:r>
              <a:rPr lang="en-US" dirty="0"/>
              <a:t> </a:t>
            </a:r>
            <a:r>
              <a:rPr lang="en-US" dirty="0" err="1"/>
              <a:t>جدید</a:t>
            </a:r>
            <a:r>
              <a:rPr lang="en-US" dirty="0"/>
              <a:t> </a:t>
            </a:r>
            <a:r>
              <a:rPr lang="en-US" dirty="0" err="1"/>
              <a:t>در</a:t>
            </a:r>
            <a:r>
              <a:rPr lang="en-US" dirty="0"/>
              <a:t> </a:t>
            </a:r>
            <a:r>
              <a:rPr lang="en-US" dirty="0" err="1"/>
              <a:t>بیضی</a:t>
            </a:r>
            <a:r>
              <a:rPr lang="en-US" dirty="0"/>
              <a:t> </a:t>
            </a:r>
            <a:r>
              <a:rPr lang="en-US" dirty="0" err="1"/>
              <a:t>های</a:t>
            </a:r>
            <a:r>
              <a:rPr lang="en-US" dirty="0"/>
              <a:t> </a:t>
            </a:r>
            <a:r>
              <a:rPr lang="en-US" dirty="0" err="1"/>
              <a:t>آبی</a:t>
            </a:r>
            <a:r>
              <a:rPr lang="en-US" dirty="0"/>
              <a:t>، </a:t>
            </a:r>
            <a:r>
              <a:rPr lang="en-US" dirty="0" err="1"/>
              <a:t>مالتی</a:t>
            </a:r>
            <a:r>
              <a:rPr lang="en-US" dirty="0"/>
              <a:t> </a:t>
            </a:r>
            <a:r>
              <a:rPr lang="en-US" dirty="0" err="1"/>
              <a:t>پلکسورهای</a:t>
            </a:r>
            <a:r>
              <a:rPr lang="en-US" dirty="0"/>
              <a:t> </a:t>
            </a:r>
            <a:r>
              <a:rPr lang="en-US" dirty="0" err="1"/>
              <a:t>جدید</a:t>
            </a:r>
            <a:r>
              <a:rPr lang="en-US" dirty="0"/>
              <a:t> </a:t>
            </a:r>
            <a:r>
              <a:rPr lang="en-US" dirty="0" err="1"/>
              <a:t>در</a:t>
            </a:r>
            <a:r>
              <a:rPr lang="en-US" dirty="0"/>
              <a:t> </a:t>
            </a:r>
            <a:r>
              <a:rPr lang="en-US" dirty="0" err="1"/>
              <a:t>بیضی</a:t>
            </a:r>
            <a:r>
              <a:rPr lang="en-US" dirty="0"/>
              <a:t> </a:t>
            </a:r>
            <a:r>
              <a:rPr lang="en-US" dirty="0" err="1"/>
              <a:t>های</a:t>
            </a:r>
            <a:r>
              <a:rPr lang="en-US" dirty="0"/>
              <a:t> </a:t>
            </a:r>
            <a:r>
              <a:rPr lang="en-US" dirty="0" err="1"/>
              <a:t>بنفش</a:t>
            </a:r>
            <a:endParaRPr lang="en-US" dirty="0"/>
          </a:p>
        </p:txBody>
      </p:sp>
    </p:spTree>
    <p:extLst>
      <p:ext uri="{BB962C8B-B14F-4D97-AF65-F5344CB8AC3E}">
        <p14:creationId xmlns:p14="http://schemas.microsoft.com/office/powerpoint/2010/main" val="2153769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341632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Our goal is to break up the instructions into </a:t>
            </a:r>
            <a:r>
              <a:rPr lang="en-US" sz="1800" b="0" i="1" u="none" strike="noStrike" baseline="0" dirty="0">
                <a:solidFill>
                  <a:srgbClr val="585858"/>
                </a:solidFill>
                <a:latin typeface="Gill Sans MT" panose="020B0502020104020203" pitchFamily="34" charset="0"/>
                <a:cs typeface="B Nazanin" panose="00000400000000000000" pitchFamily="2" charset="-78"/>
              </a:rPr>
              <a:t>steps </a:t>
            </a:r>
            <a:r>
              <a:rPr lang="en-US" sz="1800" b="0" i="0" u="none" strike="noStrike" baseline="0" dirty="0">
                <a:solidFill>
                  <a:srgbClr val="585858"/>
                </a:solidFill>
                <a:latin typeface="Gill Sans MT" panose="020B0502020104020203" pitchFamily="34" charset="0"/>
                <a:cs typeface="B Nazanin" panose="00000400000000000000" pitchFamily="2" charset="-78"/>
              </a:rPr>
              <a:t>so </a:t>
            </a:r>
            <a:r>
              <a:rPr lang="en-US" sz="1800" b="0" i="0" u="none" strike="noStrike" baseline="0" dirty="0" err="1">
                <a:solidFill>
                  <a:srgbClr val="585858"/>
                </a:solidFill>
                <a:latin typeface="Gill Sans MT" panose="020B0502020104020203" pitchFamily="34" charset="0"/>
                <a:cs typeface="B Nazanin" panose="00000400000000000000" pitchFamily="2" charset="-78"/>
              </a:rPr>
              <a:t>thateach</a:t>
            </a:r>
            <a:r>
              <a:rPr lang="en-US" sz="1800" b="0" i="0" u="none" strike="noStrike" baseline="0" dirty="0">
                <a:solidFill>
                  <a:srgbClr val="585858"/>
                </a:solidFill>
                <a:latin typeface="Gill Sans MT" panose="020B0502020104020203" pitchFamily="34" charset="0"/>
                <a:cs typeface="B Nazanin" panose="00000400000000000000" pitchFamily="2" charset="-78"/>
              </a:rPr>
              <a:t> step takes one clock cycle</a:t>
            </a:r>
          </a:p>
          <a:p>
            <a:r>
              <a:rPr lang="en-US" sz="1800" b="0" i="0" u="none" strike="noStrike" baseline="0" dirty="0">
                <a:solidFill>
                  <a:srgbClr val="585858"/>
                </a:solidFill>
                <a:latin typeface="Gill Sans MT" panose="020B0502020104020203" pitchFamily="34" charset="0"/>
                <a:cs typeface="B Nazanin" panose="00000400000000000000" pitchFamily="2" charset="-78"/>
              </a:rPr>
              <a:t>the amount of work to be done in each step/cycle is about equal</a:t>
            </a:r>
          </a:p>
          <a:p>
            <a:r>
              <a:rPr lang="en-US" sz="1800" b="0" i="0" u="none" strike="noStrike" baseline="0" dirty="0">
                <a:solidFill>
                  <a:srgbClr val="585858"/>
                </a:solidFill>
                <a:latin typeface="Gill Sans MT" panose="020B0502020104020203" pitchFamily="34" charset="0"/>
                <a:cs typeface="B Nazanin" panose="00000400000000000000" pitchFamily="2" charset="-78"/>
              </a:rPr>
              <a:t>each cycle uses at most once each major functional unit so that such units do not have to be replicated</a:t>
            </a:r>
          </a:p>
          <a:p>
            <a:r>
              <a:rPr lang="en-US" sz="1800" b="0" i="0" u="none" strike="noStrike" baseline="0" dirty="0">
                <a:solidFill>
                  <a:srgbClr val="585858"/>
                </a:solidFill>
                <a:latin typeface="Gill Sans MT" panose="020B0502020104020203" pitchFamily="34" charset="0"/>
                <a:cs typeface="B Nazanin" panose="00000400000000000000" pitchFamily="2" charset="-78"/>
              </a:rPr>
              <a:t>functional units can be shared between different cycles within one instruction</a:t>
            </a:r>
          </a:p>
          <a:p>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Gill Sans MT" panose="020B0502020104020203" pitchFamily="34" charset="0"/>
                <a:cs typeface="B Nazanin" panose="00000400000000000000" pitchFamily="2" charset="-78"/>
              </a:rPr>
              <a:t>Data at end of one cycle to be used in next </a:t>
            </a:r>
            <a:r>
              <a:rPr lang="en-US" sz="1800" b="0" i="1" u="none" strike="noStrike" baseline="0" dirty="0">
                <a:solidFill>
                  <a:srgbClr val="585858"/>
                </a:solidFill>
                <a:latin typeface="Gill Sans MT" panose="020B0502020104020203" pitchFamily="34" charset="0"/>
                <a:cs typeface="B Nazanin" panose="00000400000000000000" pitchFamily="2" charset="-78"/>
              </a:rPr>
              <a:t>must be stored</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3416320"/>
          </a:xfrm>
          <a:prstGeom prst="rect">
            <a:avLst/>
          </a:prstGeom>
          <a:noFill/>
        </p:spPr>
        <p:txBody>
          <a:bodyPr wrap="square" rtlCol="0">
            <a:spAutoFit/>
          </a:bodyPr>
          <a:lstStyle/>
          <a:p>
            <a:pPr algn="r" rtl="1"/>
            <a:r>
              <a:rPr lang="fa-IR" dirty="0">
                <a:cs typeface="B Nazanin" panose="00000400000000000000" pitchFamily="2" charset="-78"/>
              </a:rPr>
              <a:t>هدف ما این است که دستورالعمل ها را به هم تقسیم کنیم</a:t>
            </a:r>
          </a:p>
          <a:p>
            <a:pPr algn="r" rtl="1"/>
            <a:r>
              <a:rPr lang="fa-IR" dirty="0">
                <a:cs typeface="B Nazanin" panose="00000400000000000000" pitchFamily="2" charset="-78"/>
              </a:rPr>
              <a:t>مراحل به طوری که</a:t>
            </a:r>
            <a:r>
              <a:rPr lang="en-US" dirty="0">
                <a:cs typeface="B Nazanin" panose="00000400000000000000" pitchFamily="2" charset="-78"/>
              </a:rPr>
              <a:t> </a:t>
            </a:r>
            <a:r>
              <a:rPr lang="fa-IR" dirty="0">
                <a:cs typeface="B Nazanin" panose="00000400000000000000" pitchFamily="2" charset="-78"/>
              </a:rPr>
              <a:t>هر مرحله یک چرخه ساعت طول می کشد</a:t>
            </a:r>
          </a:p>
          <a:p>
            <a:pPr algn="r" rtl="1"/>
            <a:r>
              <a:rPr lang="fa-IR" dirty="0">
                <a:cs typeface="B Nazanin" panose="00000400000000000000" pitchFamily="2" charset="-78"/>
              </a:rPr>
              <a:t>مقدار کاری که باید در هر مرحله / چرخه انجام شود تقریباً برابر است</a:t>
            </a:r>
          </a:p>
          <a:p>
            <a:pPr algn="r" rtl="1"/>
            <a:r>
              <a:rPr lang="fa-IR" dirty="0">
                <a:cs typeface="B Nazanin" panose="00000400000000000000" pitchFamily="2" charset="-78"/>
              </a:rPr>
              <a:t>هر چرخه حداکثر یک بار از هر واحد عملکردی اصلی استفاده می کند تا چنین باشد</a:t>
            </a:r>
          </a:p>
          <a:p>
            <a:pPr algn="r" rtl="1"/>
            <a:r>
              <a:rPr lang="fa-IR" dirty="0">
                <a:cs typeface="B Nazanin" panose="00000400000000000000" pitchFamily="2" charset="-78"/>
              </a:rPr>
              <a:t>واحدها نباید تکثیر شوند</a:t>
            </a:r>
          </a:p>
          <a:p>
            <a:pPr algn="r" rtl="1"/>
            <a:r>
              <a:rPr lang="fa-IR" dirty="0">
                <a:cs typeface="B Nazanin" panose="00000400000000000000" pitchFamily="2" charset="-78"/>
              </a:rPr>
              <a:t>واحدهای عملکردی را می توان بین چرخه های مختلف در یک به اشتراک گذاشت</a:t>
            </a:r>
          </a:p>
          <a:p>
            <a:pPr algn="r" rtl="1"/>
            <a:r>
              <a:rPr lang="fa-IR" dirty="0">
                <a:cs typeface="B Nazanin" panose="00000400000000000000" pitchFamily="2" charset="-78"/>
              </a:rPr>
              <a:t>دستورالعمل</a:t>
            </a:r>
          </a:p>
          <a:p>
            <a:pPr algn="r" rtl="1"/>
            <a:r>
              <a:rPr lang="fa-IR" dirty="0">
                <a:cs typeface="B Nazanin" panose="00000400000000000000" pitchFamily="2" charset="-78"/>
              </a:rPr>
              <a:t>داده ها در پایان یک چرخه برای استفاده در بعدی</a:t>
            </a:r>
          </a:p>
          <a:p>
            <a:pPr algn="r" rtl="1"/>
            <a:r>
              <a:rPr lang="fa-IR" dirty="0">
                <a:cs typeface="B Nazanin" panose="00000400000000000000" pitchFamily="2" charset="-78"/>
              </a:rPr>
              <a:t>باید ذخیره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BREAKING INSTRUCTIONS INTO STEPS</a:t>
            </a:r>
            <a:endParaRPr lang="en-US" dirty="0">
              <a:cs typeface="B Nazanin" panose="00000400000000000000" pitchFamily="2" charset="-78"/>
            </a:endParaRPr>
          </a:p>
        </p:txBody>
      </p:sp>
    </p:spTree>
    <p:extLst>
      <p:ext uri="{BB962C8B-B14F-4D97-AF65-F5344CB8AC3E}">
        <p14:creationId xmlns:p14="http://schemas.microsoft.com/office/powerpoint/2010/main" val="28444919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397031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We break instructions into the following </a:t>
            </a:r>
            <a:r>
              <a:rPr lang="en-US" sz="1800" b="0" i="1" u="none" strike="noStrike" baseline="0" dirty="0" err="1">
                <a:solidFill>
                  <a:srgbClr val="585858"/>
                </a:solidFill>
                <a:latin typeface="Gill Sans MT" panose="020B0502020104020203" pitchFamily="34" charset="0"/>
                <a:cs typeface="B Nazanin" panose="00000400000000000000" pitchFamily="2" charset="-78"/>
              </a:rPr>
              <a:t>potential</a:t>
            </a:r>
            <a:r>
              <a:rPr lang="en-US" sz="1800" b="0" i="0" u="none" strike="noStrike" baseline="0" dirty="0" err="1">
                <a:solidFill>
                  <a:srgbClr val="585858"/>
                </a:solidFill>
                <a:latin typeface="Gill Sans MT" panose="020B0502020104020203" pitchFamily="34" charset="0"/>
                <a:cs typeface="B Nazanin" panose="00000400000000000000" pitchFamily="2" charset="-78"/>
              </a:rPr>
              <a:t>execution</a:t>
            </a:r>
            <a:r>
              <a:rPr lang="en-US" sz="1800" b="0" i="0" u="none" strike="noStrike" baseline="0" dirty="0">
                <a:solidFill>
                  <a:srgbClr val="585858"/>
                </a:solidFill>
                <a:latin typeface="Gill Sans MT" panose="020B0502020104020203" pitchFamily="34" charset="0"/>
                <a:cs typeface="B Nazanin" panose="00000400000000000000" pitchFamily="2" charset="-78"/>
              </a:rPr>
              <a:t> steps –</a:t>
            </a:r>
            <a:r>
              <a:rPr lang="en-US" sz="1800" b="0" i="0" u="none" strike="noStrike" baseline="0" dirty="0">
                <a:solidFill>
                  <a:srgbClr val="646A58"/>
                </a:solidFill>
                <a:latin typeface="Gill Sans MT" panose="020B0502020104020203" pitchFamily="34" charset="0"/>
                <a:cs typeface="B Nazanin" panose="00000400000000000000" pitchFamily="2" charset="-78"/>
              </a:rPr>
              <a:t>not all instructions require all the steps</a:t>
            </a:r>
            <a:r>
              <a:rPr lang="en-US" sz="1800" b="0" i="0" u="none" strike="noStrike" baseline="0" dirty="0">
                <a:solidFill>
                  <a:srgbClr val="585858"/>
                </a:solidFill>
                <a:latin typeface="Gill Sans MT" panose="020B0502020104020203" pitchFamily="34" charset="0"/>
                <a:cs typeface="B Nazanin" panose="00000400000000000000" pitchFamily="2" charset="-78"/>
              </a:rPr>
              <a:t>–each step takes one clock </a:t>
            </a:r>
            <a:r>
              <a:rPr lang="en-US" sz="1800" b="0" i="0" u="none" strike="noStrike" baseline="0" dirty="0" err="1">
                <a:solidFill>
                  <a:srgbClr val="585858"/>
                </a:solidFill>
                <a:latin typeface="Gill Sans MT" panose="020B0502020104020203" pitchFamily="34" charset="0"/>
                <a:cs typeface="B Nazanin" panose="00000400000000000000" pitchFamily="2" charset="-78"/>
              </a:rPr>
              <a:t>cycleInstruction</a:t>
            </a:r>
            <a:r>
              <a:rPr lang="en-US" sz="1800" b="0" i="0" u="none" strike="noStrike" baseline="0" dirty="0">
                <a:solidFill>
                  <a:srgbClr val="585858"/>
                </a:solidFill>
                <a:latin typeface="Gill Sans MT" panose="020B0502020104020203" pitchFamily="34" charset="0"/>
                <a:cs typeface="B Nazanin" panose="00000400000000000000" pitchFamily="2" charset="-78"/>
              </a:rPr>
              <a:t> fetch and PC increment (</a:t>
            </a:r>
            <a:r>
              <a:rPr lang="en-US" sz="1800" b="1" i="0" u="none" strike="noStrike" baseline="0" dirty="0">
                <a:solidFill>
                  <a:srgbClr val="585858"/>
                </a:solidFill>
                <a:latin typeface="Gill Sans MT" panose="020B0502020104020203" pitchFamily="34" charset="0"/>
                <a:cs typeface="B Nazanin" panose="00000400000000000000" pitchFamily="2" charset="-78"/>
              </a:rPr>
              <a:t>IF</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1800" b="0" i="0" u="none" strike="noStrike" baseline="0" dirty="0">
                <a:solidFill>
                  <a:srgbClr val="585858"/>
                </a:solidFill>
                <a:latin typeface="Gill Sans MT" panose="020B0502020104020203" pitchFamily="34" charset="0"/>
                <a:cs typeface="B Nazanin" panose="00000400000000000000" pitchFamily="2" charset="-78"/>
              </a:rPr>
              <a:t>Instruction decode and register fetch (</a:t>
            </a:r>
            <a:r>
              <a:rPr lang="en-US" sz="1800" b="1" i="0" u="none" strike="noStrike" baseline="0" dirty="0">
                <a:solidFill>
                  <a:srgbClr val="585858"/>
                </a:solidFill>
                <a:latin typeface="Gill Sans MT" panose="020B0502020104020203" pitchFamily="34" charset="0"/>
                <a:cs typeface="B Nazanin" panose="00000400000000000000" pitchFamily="2" charset="-78"/>
              </a:rPr>
              <a:t>ID</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1800" b="0" i="0" u="none" strike="noStrike" baseline="0" dirty="0">
                <a:solidFill>
                  <a:srgbClr val="585858"/>
                </a:solidFill>
                <a:latin typeface="Gill Sans MT" panose="020B0502020104020203" pitchFamily="34" charset="0"/>
                <a:cs typeface="B Nazanin" panose="00000400000000000000" pitchFamily="2" charset="-78"/>
              </a:rPr>
              <a:t>Execution, memory address computation, or branch completion (</a:t>
            </a:r>
            <a:r>
              <a:rPr lang="en-US" sz="1800" b="1" i="0" u="none" strike="noStrike" baseline="0" dirty="0">
                <a:solidFill>
                  <a:srgbClr val="585858"/>
                </a:solidFill>
                <a:latin typeface="Gill Sans MT" panose="020B0502020104020203" pitchFamily="34" charset="0"/>
                <a:cs typeface="B Nazanin" panose="00000400000000000000" pitchFamily="2" charset="-78"/>
              </a:rPr>
              <a:t>EX</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1800" b="0" i="0" u="none" strike="noStrike" baseline="0" dirty="0">
                <a:solidFill>
                  <a:srgbClr val="585858"/>
                </a:solidFill>
                <a:latin typeface="Gill Sans MT" panose="020B0502020104020203" pitchFamily="34" charset="0"/>
                <a:cs typeface="B Nazanin" panose="00000400000000000000" pitchFamily="2" charset="-78"/>
              </a:rPr>
              <a:t>Memory access or R-type instruction completion (</a:t>
            </a:r>
            <a:r>
              <a:rPr lang="en-US" sz="1800" b="1" i="0" u="none" strike="noStrike" baseline="0" dirty="0">
                <a:solidFill>
                  <a:srgbClr val="585858"/>
                </a:solidFill>
                <a:latin typeface="Gill Sans MT" panose="020B0502020104020203" pitchFamily="34" charset="0"/>
                <a:cs typeface="B Nazanin" panose="00000400000000000000" pitchFamily="2" charset="-78"/>
              </a:rPr>
              <a:t>MEM</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1800" b="0" i="0" u="none" strike="noStrike" baseline="0" dirty="0">
                <a:solidFill>
                  <a:srgbClr val="585858"/>
                </a:solidFill>
                <a:latin typeface="Gill Sans MT" panose="020B0502020104020203" pitchFamily="34" charset="0"/>
                <a:cs typeface="B Nazanin" panose="00000400000000000000" pitchFamily="2" charset="-78"/>
              </a:rPr>
              <a:t>Memory read completion (</a:t>
            </a:r>
            <a:r>
              <a:rPr lang="en-US" sz="1800" b="1" i="0" u="none" strike="noStrike" baseline="0" dirty="0">
                <a:solidFill>
                  <a:srgbClr val="585858"/>
                </a:solidFill>
                <a:latin typeface="Gill Sans MT" panose="020B0502020104020203" pitchFamily="34" charset="0"/>
                <a:cs typeface="B Nazanin" panose="00000400000000000000" pitchFamily="2" charset="-78"/>
              </a:rPr>
              <a:t>WB</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Gill Sans MT" panose="020B0502020104020203" pitchFamily="34" charset="0"/>
                <a:cs typeface="B Nazanin" panose="00000400000000000000" pitchFamily="2" charset="-78"/>
              </a:rPr>
              <a:t>Each MIPS instruction takes from 3 –5 cycles (steps)Branch &amp; Jump in 3 cycles</a:t>
            </a:r>
          </a:p>
          <a:p>
            <a:r>
              <a:rPr lang="en-US" sz="1800" b="0" i="0" u="none" strike="noStrike" baseline="0" dirty="0">
                <a:solidFill>
                  <a:srgbClr val="585858"/>
                </a:solidFill>
                <a:latin typeface="Gill Sans MT" panose="020B0502020104020203" pitchFamily="34" charset="0"/>
                <a:cs typeface="B Nazanin" panose="00000400000000000000" pitchFamily="2" charset="-78"/>
              </a:rPr>
              <a:t>Load in 5 cycles</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3416320"/>
          </a:xfrm>
          <a:prstGeom prst="rect">
            <a:avLst/>
          </a:prstGeom>
          <a:noFill/>
        </p:spPr>
        <p:txBody>
          <a:bodyPr wrap="square" rtlCol="0">
            <a:spAutoFit/>
          </a:bodyPr>
          <a:lstStyle/>
          <a:p>
            <a:pPr algn="r" rtl="1"/>
            <a:r>
              <a:rPr lang="fa-IR" dirty="0">
                <a:cs typeface="B Nazanin" panose="00000400000000000000" pitchFamily="2" charset="-78"/>
              </a:rPr>
              <a:t>ما دستورالعمل ها را به مراحل اجرای بالقوه زیر تقسیم می کنیم - همه دستورالعمل ها به همه مراحل نیاز ندارند - هر مرحله یک چرخه ساعت طول می کشد واکشی دستورالعمل و افزایش رایانه (</a:t>
            </a:r>
            <a:r>
              <a:rPr lang="en-US" dirty="0">
                <a:cs typeface="B Nazanin" panose="00000400000000000000" pitchFamily="2" charset="-78"/>
              </a:rPr>
              <a:t>IF)</a:t>
            </a:r>
          </a:p>
          <a:p>
            <a:pPr algn="r" rtl="1"/>
            <a:r>
              <a:rPr lang="fa-IR" dirty="0">
                <a:cs typeface="B Nazanin" panose="00000400000000000000" pitchFamily="2" charset="-78"/>
              </a:rPr>
              <a:t>رمزگشایی دستورالعمل و ثبت واکشی (</a:t>
            </a:r>
            <a:r>
              <a:rPr lang="en-US" dirty="0">
                <a:cs typeface="B Nazanin" panose="00000400000000000000" pitchFamily="2" charset="-78"/>
              </a:rPr>
              <a:t>ID)</a:t>
            </a:r>
          </a:p>
          <a:p>
            <a:pPr algn="r" rtl="1"/>
            <a:r>
              <a:rPr lang="fa-IR" dirty="0">
                <a:cs typeface="B Nazanin" panose="00000400000000000000" pitchFamily="2" charset="-78"/>
              </a:rPr>
              <a:t>اجرا، محاسبه آدرس حافظه یا تکمیل شاخه (</a:t>
            </a:r>
            <a:r>
              <a:rPr lang="en-US" dirty="0">
                <a:cs typeface="B Nazanin" panose="00000400000000000000" pitchFamily="2" charset="-78"/>
              </a:rPr>
              <a:t>EX)</a:t>
            </a:r>
          </a:p>
          <a:p>
            <a:pPr algn="r" rtl="1"/>
            <a:r>
              <a:rPr lang="fa-IR" dirty="0">
                <a:cs typeface="B Nazanin" panose="00000400000000000000" pitchFamily="2" charset="-78"/>
              </a:rPr>
              <a:t>دسترسی به حافظه یا تکمیل دستورالعمل نوع </a:t>
            </a:r>
            <a:r>
              <a:rPr lang="en-US" dirty="0">
                <a:cs typeface="B Nazanin" panose="00000400000000000000" pitchFamily="2" charset="-78"/>
              </a:rPr>
              <a:t>R (MEM)</a:t>
            </a:r>
          </a:p>
          <a:p>
            <a:pPr algn="r" rtl="1"/>
            <a:r>
              <a:rPr lang="fa-IR" dirty="0">
                <a:cs typeface="B Nazanin" panose="00000400000000000000" pitchFamily="2" charset="-78"/>
              </a:rPr>
              <a:t>تکمیل خواندن حافظه (</a:t>
            </a:r>
            <a:r>
              <a:rPr lang="en-US" dirty="0">
                <a:cs typeface="B Nazanin" panose="00000400000000000000" pitchFamily="2" charset="-78"/>
              </a:rPr>
              <a:t>WB)</a:t>
            </a:r>
          </a:p>
          <a:p>
            <a:pPr algn="r" rtl="1"/>
            <a:endParaRPr lang="en-US" dirty="0">
              <a:cs typeface="B Nazanin" panose="00000400000000000000" pitchFamily="2" charset="-78"/>
            </a:endParaRPr>
          </a:p>
          <a:p>
            <a:pPr algn="r" rtl="1"/>
            <a:r>
              <a:rPr lang="fa-IR" dirty="0">
                <a:cs typeface="B Nazanin" panose="00000400000000000000" pitchFamily="2" charset="-78"/>
              </a:rPr>
              <a:t>هر دستورالعمل </a:t>
            </a:r>
            <a:r>
              <a:rPr lang="en-US" dirty="0">
                <a:cs typeface="B Nazanin" panose="00000400000000000000" pitchFamily="2" charset="-78"/>
              </a:rPr>
              <a:t>MIPS </a:t>
            </a:r>
            <a:r>
              <a:rPr lang="fa-IR" dirty="0">
                <a:cs typeface="B Nazanin" panose="00000400000000000000" pitchFamily="2" charset="-78"/>
              </a:rPr>
              <a:t>از 3 تا 5 چرخه (مرحله) شاخه و پرش در 3 چرخه طول می کشد.</a:t>
            </a:r>
          </a:p>
          <a:p>
            <a:pPr algn="r" rtl="1"/>
            <a:r>
              <a:rPr lang="fa-IR" dirty="0">
                <a:cs typeface="B Nazanin" panose="00000400000000000000" pitchFamily="2" charset="-78"/>
              </a:rPr>
              <a:t>بارگیری در 5 سیکل</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BREAKING INSTRUCTIONS INTO STEPS</a:t>
            </a:r>
            <a:endParaRPr lang="en-US" dirty="0">
              <a:cs typeface="B Nazanin" panose="00000400000000000000" pitchFamily="2" charset="-78"/>
            </a:endParaRPr>
          </a:p>
        </p:txBody>
      </p:sp>
    </p:spTree>
    <p:extLst>
      <p:ext uri="{BB962C8B-B14F-4D97-AF65-F5344CB8AC3E}">
        <p14:creationId xmlns:p14="http://schemas.microsoft.com/office/powerpoint/2010/main" val="3990408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2308324"/>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Use PC to get instruction and put it in the instruction register.</a:t>
            </a:r>
          </a:p>
          <a:p>
            <a:r>
              <a:rPr lang="en-US" sz="1800" b="0" i="0" u="none" strike="noStrike" baseline="0" dirty="0">
                <a:solidFill>
                  <a:srgbClr val="585858"/>
                </a:solidFill>
                <a:latin typeface="Gill Sans MT" panose="020B0502020104020203" pitchFamily="34" charset="0"/>
                <a:cs typeface="B Nazanin" panose="00000400000000000000" pitchFamily="2" charset="-78"/>
              </a:rPr>
              <a:t>Increment the PC by 4 and put the result back in the PC.</a:t>
            </a:r>
          </a:p>
          <a:p>
            <a:r>
              <a:rPr lang="en-US" sz="1800" b="0" i="0" u="none" strike="noStrike" baseline="0" dirty="0">
                <a:solidFill>
                  <a:srgbClr val="585858"/>
                </a:solidFill>
                <a:latin typeface="Gill Sans MT" panose="020B0502020104020203" pitchFamily="34" charset="0"/>
                <a:cs typeface="B Nazanin" panose="00000400000000000000" pitchFamily="2" charset="-78"/>
              </a:rPr>
              <a:t>Can be described using </a:t>
            </a:r>
            <a:r>
              <a:rPr lang="en-US" sz="1800" b="0" i="1" u="none" strike="noStrike" baseline="0" dirty="0">
                <a:solidFill>
                  <a:srgbClr val="585858"/>
                </a:solidFill>
                <a:latin typeface="Gill Sans MT" panose="020B0502020104020203" pitchFamily="34" charset="0"/>
                <a:cs typeface="B Nazanin" panose="00000400000000000000" pitchFamily="2" charset="-78"/>
              </a:rPr>
              <a:t>RTL</a:t>
            </a:r>
            <a:r>
              <a:rPr lang="en-US" sz="1800" b="0" i="0" u="none" strike="noStrike" baseline="0" dirty="0">
                <a:solidFill>
                  <a:srgbClr val="585858"/>
                </a:solidFill>
                <a:latin typeface="Gill Sans MT" panose="020B0502020104020203" pitchFamily="34" charset="0"/>
                <a:cs typeface="B Nazanin" panose="00000400000000000000" pitchFamily="2" charset="-78"/>
              </a:rPr>
              <a:t>(</a:t>
            </a:r>
            <a:r>
              <a:rPr lang="en-US" sz="1800" b="0" i="1" u="none" strike="noStrike" baseline="0" dirty="0">
                <a:solidFill>
                  <a:srgbClr val="585858"/>
                </a:solidFill>
                <a:latin typeface="Gill Sans MT" panose="020B0502020104020203" pitchFamily="34" charset="0"/>
                <a:cs typeface="B Nazanin" panose="00000400000000000000" pitchFamily="2" charset="-78"/>
              </a:rPr>
              <a:t>Register-Transfer Language</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Courier New" panose="02070309020205020404" pitchFamily="49" charset="0"/>
                <a:cs typeface="B Nazanin" panose="00000400000000000000" pitchFamily="2" charset="-78"/>
              </a:rPr>
              <a:t>IR = Memory[PC];PC = PC + 4;</a:t>
            </a:r>
            <a:endParaRPr lang="en-US" sz="1800" b="0" i="0" u="none" strike="noStrike" baseline="0" dirty="0">
              <a:solidFill>
                <a:srgbClr val="585858"/>
              </a:solidFill>
              <a:latin typeface="Gill Sans MT" panose="020B0502020104020203" pitchFamily="34" charset="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1754326"/>
          </a:xfrm>
          <a:prstGeom prst="rect">
            <a:avLst/>
          </a:prstGeom>
          <a:noFill/>
        </p:spPr>
        <p:txBody>
          <a:bodyPr wrap="square" rtlCol="0">
            <a:spAutoFit/>
          </a:bodyPr>
          <a:lstStyle/>
          <a:p>
            <a:pPr algn="r" rtl="1"/>
            <a:r>
              <a:rPr lang="fa-IR" dirty="0">
                <a:cs typeface="B Nazanin" panose="00000400000000000000" pitchFamily="2" charset="-78"/>
              </a:rPr>
              <a:t>از رایانه شخصی برای دریافت دستورالعمل استفاده کنید و آن را در ثبت دستورالعمل قرار دهید.</a:t>
            </a:r>
          </a:p>
          <a:p>
            <a:pPr algn="r" rtl="1"/>
            <a:r>
              <a:rPr lang="fa-IR" dirty="0">
                <a:cs typeface="B Nazanin" panose="00000400000000000000" pitchFamily="2" charset="-78"/>
              </a:rPr>
              <a:t>کامپیوتر را افزایش دهید</a:t>
            </a:r>
          </a:p>
          <a:p>
            <a:pPr algn="r" rtl="1"/>
            <a:r>
              <a:rPr lang="fa-IR" dirty="0">
                <a:cs typeface="B Nazanin" panose="00000400000000000000" pitchFamily="2" charset="-78"/>
              </a:rPr>
              <a:t>4 و نتیجه را دوباره در رایانه شخصی قرار دهید.</a:t>
            </a:r>
          </a:p>
          <a:p>
            <a:pPr algn="r" rtl="1"/>
            <a:r>
              <a:rPr lang="fa-IR" dirty="0">
                <a:cs typeface="B Nazanin" panose="00000400000000000000" pitchFamily="2" charset="-78"/>
              </a:rPr>
              <a:t>می توان با استفاده از</a:t>
            </a:r>
          </a:p>
          <a:p>
            <a:pPr algn="r" rtl="1"/>
            <a:r>
              <a:rPr lang="fa-IR" dirty="0">
                <a:cs typeface="B Nazanin" panose="00000400000000000000" pitchFamily="2" charset="-78"/>
              </a:rPr>
              <a:t>زبان انتقال ثبت </a:t>
            </a:r>
            <a:r>
              <a:rPr lang="en-US" dirty="0">
                <a:cs typeface="B Nazanin" panose="00000400000000000000" pitchFamily="2" charset="-78"/>
              </a:rPr>
              <a:t>RTL</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STEP 1:  INSTRUCTION FETCH &amp; PC INCREMENT (IF)</a:t>
            </a:r>
            <a:endParaRPr lang="en-US" dirty="0">
              <a:cs typeface="B Nazanin" panose="00000400000000000000" pitchFamily="2" charset="-78"/>
            </a:endParaRPr>
          </a:p>
        </p:txBody>
      </p:sp>
    </p:spTree>
    <p:extLst>
      <p:ext uri="{BB962C8B-B14F-4D97-AF65-F5344CB8AC3E}">
        <p14:creationId xmlns:p14="http://schemas.microsoft.com/office/powerpoint/2010/main" val="366508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D125EB-225F-5834-2EDB-58D4F81B2260}"/>
              </a:ext>
            </a:extLst>
          </p:cNvPr>
          <p:cNvPicPr>
            <a:picLocks noChangeAspect="1"/>
          </p:cNvPicPr>
          <p:nvPr/>
        </p:nvPicPr>
        <p:blipFill>
          <a:blip r:embed="rId2"/>
          <a:stretch>
            <a:fillRect/>
          </a:stretch>
        </p:blipFill>
        <p:spPr>
          <a:xfrm>
            <a:off x="0" y="1860267"/>
            <a:ext cx="9144000" cy="4997733"/>
          </a:xfrm>
          <a:prstGeom prst="rect">
            <a:avLst/>
          </a:prstGeom>
        </p:spPr>
      </p:pic>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830997"/>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SIMPLE IMPLEMENTATION </a:t>
            </a:r>
            <a:endParaRPr lang="fa-IR" sz="2400" b="0" i="0" u="none" strike="noStrike" baseline="0" dirty="0">
              <a:solidFill>
                <a:srgbClr val="2A1A00"/>
              </a:solidFill>
              <a:latin typeface="Impact" panose="020B0806030902050204" pitchFamily="34" charset="0"/>
            </a:endParaRPr>
          </a:p>
          <a:p>
            <a:pPr algn="ctr"/>
            <a:r>
              <a:rPr lang="fa-IR" sz="2400" dirty="0"/>
              <a:t>پیاده سازی ساده</a:t>
            </a:r>
            <a:endParaRPr lang="en-US" sz="2400" dirty="0"/>
          </a:p>
        </p:txBody>
      </p:sp>
    </p:spTree>
    <p:extLst>
      <p:ext uri="{BB962C8B-B14F-4D97-AF65-F5344CB8AC3E}">
        <p14:creationId xmlns:p14="http://schemas.microsoft.com/office/powerpoint/2010/main" val="4015821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2031325"/>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Read registers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rsand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rtin</a:t>
            </a:r>
            <a:r>
              <a:rPr lang="en-US" sz="1800" b="0" i="0" u="none" strike="noStrike" baseline="0" dirty="0">
                <a:solidFill>
                  <a:srgbClr val="585858"/>
                </a:solidFill>
                <a:latin typeface="Gill Sans MT" panose="020B0502020104020203" pitchFamily="34" charset="0"/>
                <a:cs typeface="B Nazanin" panose="00000400000000000000" pitchFamily="2" charset="-78"/>
              </a:rPr>
              <a:t> case we need them.</a:t>
            </a:r>
          </a:p>
          <a:p>
            <a:r>
              <a:rPr lang="en-US" sz="1800" b="0" i="0" u="none" strike="noStrike" baseline="0" dirty="0">
                <a:solidFill>
                  <a:srgbClr val="585858"/>
                </a:solidFill>
                <a:latin typeface="Gill Sans MT" panose="020B0502020104020203" pitchFamily="34" charset="0"/>
                <a:cs typeface="B Nazanin" panose="00000400000000000000" pitchFamily="2" charset="-78"/>
              </a:rPr>
              <a:t>Compute the branch address in case the instruction is a branch.</a:t>
            </a:r>
          </a:p>
          <a:p>
            <a:r>
              <a:rPr lang="en-US" sz="1800" b="0" i="0" u="none" strike="noStrike" baseline="0" dirty="0">
                <a:solidFill>
                  <a:srgbClr val="585858"/>
                </a:solidFill>
                <a:latin typeface="Gill Sans MT" panose="020B0502020104020203" pitchFamily="34" charset="0"/>
                <a:cs typeface="B Nazanin" panose="00000400000000000000" pitchFamily="2" charset="-78"/>
              </a:rPr>
              <a:t>RTL:</a:t>
            </a:r>
          </a:p>
          <a:p>
            <a:r>
              <a:rPr lang="en-US" sz="1800" b="0" i="0" u="none" strike="noStrike" baseline="0" dirty="0">
                <a:solidFill>
                  <a:srgbClr val="585858"/>
                </a:solidFill>
                <a:latin typeface="Courier New" panose="02070309020205020404" pitchFamily="49" charset="0"/>
                <a:cs typeface="B Nazanin" panose="00000400000000000000" pitchFamily="2" charset="-78"/>
              </a:rPr>
              <a:t>A = Reg[IR[25-21]];B = Reg[IR[20-16]];</a:t>
            </a:r>
            <a:r>
              <a:rPr lang="en-US" sz="1800" b="0" i="0" u="none" strike="noStrike" baseline="0" dirty="0" err="1">
                <a:solidFill>
                  <a:srgbClr val="585858"/>
                </a:solidFill>
                <a:latin typeface="Courier New" panose="02070309020205020404" pitchFamily="49" charset="0"/>
                <a:cs typeface="B Nazanin" panose="00000400000000000000" pitchFamily="2" charset="-78"/>
              </a:rPr>
              <a:t>ALUOut</a:t>
            </a:r>
            <a:r>
              <a:rPr lang="en-US" sz="1800" b="0" i="0" u="none" strike="noStrike" baseline="0" dirty="0">
                <a:solidFill>
                  <a:srgbClr val="585858"/>
                </a:solidFill>
                <a:latin typeface="Courier New" panose="02070309020205020404" pitchFamily="49" charset="0"/>
                <a:cs typeface="B Nazanin" panose="00000400000000000000" pitchFamily="2" charset="-78"/>
              </a:rPr>
              <a:t>= PC + (sign-extend(IR[15-0]) &lt;&lt; 2);</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1200329"/>
          </a:xfrm>
          <a:prstGeom prst="rect">
            <a:avLst/>
          </a:prstGeom>
          <a:noFill/>
        </p:spPr>
        <p:txBody>
          <a:bodyPr wrap="square" rtlCol="0">
            <a:spAutoFit/>
          </a:bodyPr>
          <a:lstStyle/>
          <a:p>
            <a:pPr algn="r" rtl="1"/>
            <a:r>
              <a:rPr lang="fa-IR" dirty="0">
                <a:cs typeface="B Nazanin" panose="00000400000000000000" pitchFamily="2" charset="-78"/>
              </a:rPr>
              <a:t>رجیسترها را بخوانید </a:t>
            </a:r>
            <a:r>
              <a:rPr lang="en-US" dirty="0" err="1">
                <a:cs typeface="B Nazanin" panose="00000400000000000000" pitchFamily="2" charset="-78"/>
              </a:rPr>
              <a:t>rsand</a:t>
            </a:r>
            <a:r>
              <a:rPr lang="en-US" dirty="0">
                <a:cs typeface="B Nazanin" panose="00000400000000000000" pitchFamily="2" charset="-78"/>
              </a:rPr>
              <a:t> </a:t>
            </a:r>
            <a:r>
              <a:rPr lang="en-US" dirty="0" err="1">
                <a:cs typeface="B Nazanin" panose="00000400000000000000" pitchFamily="2" charset="-78"/>
              </a:rPr>
              <a:t>rtin</a:t>
            </a:r>
            <a:r>
              <a:rPr lang="en-US" dirty="0">
                <a:cs typeface="B Nazanin" panose="00000400000000000000" pitchFamily="2" charset="-78"/>
              </a:rPr>
              <a:t> </a:t>
            </a:r>
            <a:r>
              <a:rPr lang="fa-IR" dirty="0">
                <a:cs typeface="B Nazanin" panose="00000400000000000000" pitchFamily="2" charset="-78"/>
              </a:rPr>
              <a:t>موردی که ما به آنها نیاز داریم.</a:t>
            </a:r>
          </a:p>
          <a:p>
            <a:pPr algn="r" rtl="1"/>
            <a:r>
              <a:rPr lang="fa-IR" dirty="0">
                <a:cs typeface="B Nazanin" panose="00000400000000000000" pitchFamily="2" charset="-78"/>
              </a:rPr>
              <a:t>آدرس شعبه را در صورتی که دستورالعمل یک شاخه است محاسبه کنید.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STEP 2:  INSTRUCTION DECODE AND REGISTER FETCH (ID)</a:t>
            </a:r>
            <a:endParaRPr lang="en-US" dirty="0">
              <a:cs typeface="B Nazanin" panose="00000400000000000000" pitchFamily="2" charset="-78"/>
            </a:endParaRPr>
          </a:p>
        </p:txBody>
      </p:sp>
    </p:spTree>
    <p:extLst>
      <p:ext uri="{BB962C8B-B14F-4D97-AF65-F5344CB8AC3E}">
        <p14:creationId xmlns:p14="http://schemas.microsoft.com/office/powerpoint/2010/main" val="21389626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3139321"/>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ALU performs one of four functions </a:t>
            </a:r>
            <a:r>
              <a:rPr lang="en-US" sz="1800" b="0" i="1" u="none" strike="noStrike" baseline="0" dirty="0" err="1">
                <a:solidFill>
                  <a:srgbClr val="585858"/>
                </a:solidFill>
                <a:latin typeface="Gill Sans MT" panose="020B0502020104020203" pitchFamily="34" charset="0"/>
                <a:cs typeface="B Nazanin" panose="00000400000000000000" pitchFamily="2" charset="-78"/>
              </a:rPr>
              <a:t>depending</a:t>
            </a:r>
            <a:r>
              <a:rPr lang="en-US" sz="1800" b="0" i="0" u="none" strike="noStrike" baseline="0" dirty="0" err="1">
                <a:solidFill>
                  <a:srgbClr val="585858"/>
                </a:solidFill>
                <a:latin typeface="Gill Sans MT" panose="020B0502020104020203" pitchFamily="34" charset="0"/>
                <a:cs typeface="B Nazanin" panose="00000400000000000000" pitchFamily="2" charset="-78"/>
              </a:rPr>
              <a:t>on</a:t>
            </a:r>
            <a:r>
              <a:rPr lang="en-US" sz="1800" b="0" i="0" u="none" strike="noStrike" baseline="0" dirty="0">
                <a:solidFill>
                  <a:srgbClr val="585858"/>
                </a:solidFill>
                <a:latin typeface="Gill Sans MT" panose="020B0502020104020203" pitchFamily="34" charset="0"/>
                <a:cs typeface="B Nazanin" panose="00000400000000000000" pitchFamily="2" charset="-78"/>
              </a:rPr>
              <a:t> instruction </a:t>
            </a:r>
            <a:r>
              <a:rPr lang="en-US" sz="1800" b="0" i="0" u="none" strike="noStrike" baseline="0" dirty="0" err="1">
                <a:solidFill>
                  <a:srgbClr val="585858"/>
                </a:solidFill>
                <a:latin typeface="Gill Sans MT" panose="020B0502020104020203" pitchFamily="34" charset="0"/>
                <a:cs typeface="B Nazanin" panose="00000400000000000000" pitchFamily="2" charset="-78"/>
              </a:rPr>
              <a:t>typememory</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reference:</a:t>
            </a:r>
            <a:r>
              <a:rPr lang="en-US" sz="1800" b="0" i="0" u="none" strike="noStrike" baseline="0" dirty="0" err="1">
                <a:solidFill>
                  <a:srgbClr val="585858"/>
                </a:solidFill>
                <a:latin typeface="Courier New" panose="02070309020205020404" pitchFamily="49" charset="0"/>
                <a:cs typeface="B Nazanin" panose="00000400000000000000" pitchFamily="2" charset="-78"/>
              </a:rPr>
              <a:t>ALUOut</a:t>
            </a:r>
            <a:r>
              <a:rPr lang="en-US" sz="1800" b="0" i="0" u="none" strike="noStrike" baseline="0" dirty="0">
                <a:solidFill>
                  <a:srgbClr val="585858"/>
                </a:solidFill>
                <a:latin typeface="Courier New" panose="02070309020205020404" pitchFamily="49" charset="0"/>
                <a:cs typeface="B Nazanin" panose="00000400000000000000" pitchFamily="2" charset="-78"/>
              </a:rPr>
              <a:t>= A + sign-extend(IR[15-0]);</a:t>
            </a:r>
          </a:p>
          <a:p>
            <a:r>
              <a:rPr lang="pt-BR" sz="1800" b="0" i="0" u="none" strike="noStrike" baseline="0" dirty="0">
                <a:solidFill>
                  <a:srgbClr val="585858"/>
                </a:solidFill>
                <a:latin typeface="Gill Sans MT" panose="020B0502020104020203" pitchFamily="34" charset="0"/>
                <a:cs typeface="B Nazanin" panose="00000400000000000000" pitchFamily="2" charset="-78"/>
              </a:rPr>
              <a:t>R-type:</a:t>
            </a:r>
            <a:r>
              <a:rPr lang="pt-BR" sz="1800" b="0" i="0" u="none" strike="noStrike" baseline="0" dirty="0">
                <a:solidFill>
                  <a:srgbClr val="585858"/>
                </a:solidFill>
                <a:latin typeface="Courier New" panose="02070309020205020404" pitchFamily="49" charset="0"/>
                <a:cs typeface="B Nazanin" panose="00000400000000000000" pitchFamily="2" charset="-78"/>
              </a:rPr>
              <a:t>ALUOut= A op B;</a:t>
            </a:r>
          </a:p>
          <a:p>
            <a:r>
              <a:rPr lang="en-US" sz="1800" b="0" i="0" u="none" strike="noStrike" baseline="0" dirty="0">
                <a:solidFill>
                  <a:srgbClr val="585858"/>
                </a:solidFill>
                <a:latin typeface="Gill Sans MT" panose="020B0502020104020203" pitchFamily="34" charset="0"/>
                <a:cs typeface="B Nazanin" panose="00000400000000000000" pitchFamily="2" charset="-78"/>
              </a:rPr>
              <a:t>branch (instruction </a:t>
            </a:r>
            <a:r>
              <a:rPr lang="en-US" sz="1800" b="0" i="1" u="none" strike="noStrike" baseline="0" dirty="0">
                <a:solidFill>
                  <a:srgbClr val="585858"/>
                </a:solidFill>
                <a:latin typeface="Gill Sans MT" panose="020B0502020104020203" pitchFamily="34" charset="0"/>
                <a:cs typeface="B Nazanin" panose="00000400000000000000" pitchFamily="2" charset="-78"/>
              </a:rPr>
              <a:t>completes</a:t>
            </a:r>
            <a:r>
              <a:rPr lang="en-US" sz="1800" b="0" i="0" u="none" strike="noStrike" baseline="0" dirty="0">
                <a:solidFill>
                  <a:srgbClr val="585858"/>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Courier New" panose="02070309020205020404" pitchFamily="49" charset="0"/>
                <a:cs typeface="B Nazanin" panose="00000400000000000000" pitchFamily="2" charset="-78"/>
              </a:rPr>
              <a:t>if (A==B) PC = </a:t>
            </a:r>
            <a:r>
              <a:rPr lang="en-US" sz="1800" b="0" i="0" u="none" strike="noStrike" baseline="0" dirty="0" err="1">
                <a:solidFill>
                  <a:srgbClr val="585858"/>
                </a:solidFill>
                <a:latin typeface="Courier New" panose="02070309020205020404" pitchFamily="49" charset="0"/>
                <a:cs typeface="B Nazanin" panose="00000400000000000000" pitchFamily="2" charset="-78"/>
              </a:rPr>
              <a:t>ALUOut</a:t>
            </a:r>
            <a:r>
              <a:rPr lang="en-US" sz="1800" b="0" i="0" u="none" strike="noStrike" baseline="0" dirty="0">
                <a:solidFill>
                  <a:srgbClr val="585858"/>
                </a:solidFill>
                <a:latin typeface="Courier New" panose="02070309020205020404" pitchFamily="49" charset="0"/>
                <a:cs typeface="B Nazanin" panose="00000400000000000000" pitchFamily="2" charset="-78"/>
              </a:rPr>
              <a:t>;</a:t>
            </a:r>
          </a:p>
          <a:p>
            <a:r>
              <a:rPr lang="en-US" sz="1800" b="0" i="0" u="none" strike="noStrike" baseline="0" dirty="0">
                <a:solidFill>
                  <a:srgbClr val="585858"/>
                </a:solidFill>
                <a:latin typeface="Gill Sans MT" panose="020B0502020104020203" pitchFamily="34" charset="0"/>
                <a:cs typeface="B Nazanin" panose="00000400000000000000" pitchFamily="2" charset="-78"/>
              </a:rPr>
              <a:t>jump (instruction </a:t>
            </a:r>
            <a:r>
              <a:rPr lang="en-US" sz="1800" b="0" i="1" u="none" strike="noStrike" baseline="0" dirty="0">
                <a:solidFill>
                  <a:srgbClr val="585858"/>
                </a:solidFill>
                <a:latin typeface="Gill Sans MT" panose="020B0502020104020203" pitchFamily="34" charset="0"/>
                <a:cs typeface="B Nazanin" panose="00000400000000000000" pitchFamily="2" charset="-78"/>
              </a:rPr>
              <a:t>completes</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Courier New" panose="02070309020205020404" pitchFamily="49" charset="0"/>
                <a:cs typeface="B Nazanin" panose="00000400000000000000" pitchFamily="2" charset="-78"/>
              </a:rPr>
              <a:t>PC = PC[31-28] || (IR(25-0) &lt;&lt; 2)</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1477328"/>
          </a:xfrm>
          <a:prstGeom prst="rect">
            <a:avLst/>
          </a:prstGeom>
          <a:noFill/>
        </p:spPr>
        <p:txBody>
          <a:bodyPr wrap="square" rtlCol="0">
            <a:spAutoFit/>
          </a:bodyPr>
          <a:lstStyle/>
          <a:p>
            <a:pPr algn="r" rtl="1"/>
            <a:r>
              <a:rPr lang="en-US" dirty="0">
                <a:cs typeface="B Nazanin" panose="00000400000000000000" pitchFamily="2" charset="-78"/>
              </a:rPr>
              <a:t>ALU </a:t>
            </a:r>
            <a:r>
              <a:rPr lang="fa-IR" dirty="0">
                <a:cs typeface="B Nazanin" panose="00000400000000000000" pitchFamily="2" charset="-78"/>
              </a:rPr>
              <a:t>یکی از چهار عملکرد را بسته به نوع دستورالعمل مرجع حافظه انجام می دهد:</a:t>
            </a:r>
            <a:r>
              <a:rPr lang="en-US" dirty="0">
                <a:cs typeface="B Nazanin" panose="00000400000000000000" pitchFamily="2" charset="-78"/>
              </a:rPr>
              <a:t>…</a:t>
            </a:r>
          </a:p>
          <a:p>
            <a:pPr algn="r" rtl="1"/>
            <a:r>
              <a:rPr lang="fa-IR" dirty="0">
                <a:cs typeface="B Nazanin" panose="00000400000000000000" pitchFamily="2" charset="-78"/>
              </a:rPr>
              <a:t> </a:t>
            </a:r>
            <a:endParaRPr lang="en-US" dirty="0">
              <a:cs typeface="B Nazanin" panose="00000400000000000000" pitchFamily="2" charset="-78"/>
            </a:endParaRPr>
          </a:p>
          <a:p>
            <a:pPr algn="r" rtl="1"/>
            <a:r>
              <a:rPr lang="fa-IR" dirty="0">
                <a:cs typeface="B Nazanin" panose="00000400000000000000" pitchFamily="2" charset="-78"/>
              </a:rPr>
              <a:t>شاخه (دستورالعمل تکمیل می شود): اگر</a:t>
            </a:r>
            <a:r>
              <a:rPr lang="en-US" dirty="0">
                <a:cs typeface="B Nazanin" panose="00000400000000000000" pitchFamily="2" charset="-78"/>
              </a:rPr>
              <a:t> ….</a:t>
            </a:r>
          </a:p>
          <a:p>
            <a:pPr algn="r" rtl="1"/>
            <a:r>
              <a:rPr lang="fa-IR" dirty="0">
                <a:cs typeface="B Nazanin" panose="00000400000000000000" pitchFamily="2" charset="-78"/>
              </a:rPr>
              <a:t>پرش (دستورالعمل تکمیل می شود):</a:t>
            </a:r>
            <a:r>
              <a:rPr lang="en-US" dirty="0">
                <a:cs typeface="B Nazanin" panose="00000400000000000000" pitchFamily="2" charset="-78"/>
              </a:rPr>
              <a:t>….</a:t>
            </a:r>
            <a:endParaRPr lang="fa-IR"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STEP 3: EXECUTION, ADDRESS COMPUTATION OR BRANCH COMPLETION    (EX)</a:t>
            </a:r>
            <a:endParaRPr lang="en-US" dirty="0">
              <a:cs typeface="B Nazanin" panose="00000400000000000000" pitchFamily="2" charset="-78"/>
            </a:endParaRPr>
          </a:p>
        </p:txBody>
      </p:sp>
    </p:spTree>
    <p:extLst>
      <p:ext uri="{BB962C8B-B14F-4D97-AF65-F5344CB8AC3E}">
        <p14:creationId xmlns:p14="http://schemas.microsoft.com/office/powerpoint/2010/main" val="732373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2585323"/>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Again </a:t>
            </a:r>
            <a:r>
              <a:rPr lang="en-US" sz="1800" b="0" i="1" u="none" strike="noStrike" baseline="0" dirty="0" err="1">
                <a:solidFill>
                  <a:srgbClr val="585858"/>
                </a:solidFill>
                <a:latin typeface="Gill Sans MT" panose="020B0502020104020203" pitchFamily="34" charset="0"/>
                <a:cs typeface="B Nazanin" panose="00000400000000000000" pitchFamily="2" charset="-78"/>
              </a:rPr>
              <a:t>depending</a:t>
            </a:r>
            <a:r>
              <a:rPr lang="en-US" sz="1800" b="0" i="0" u="none" strike="noStrike" baseline="0" dirty="0" err="1">
                <a:solidFill>
                  <a:srgbClr val="585858"/>
                </a:solidFill>
                <a:latin typeface="Gill Sans MT" panose="020B0502020104020203" pitchFamily="34" charset="0"/>
                <a:cs typeface="B Nazanin" panose="00000400000000000000" pitchFamily="2" charset="-78"/>
              </a:rPr>
              <a:t>on</a:t>
            </a:r>
            <a:r>
              <a:rPr lang="en-US" sz="1800" b="0" i="0" u="none" strike="noStrike" baseline="0" dirty="0">
                <a:solidFill>
                  <a:srgbClr val="585858"/>
                </a:solidFill>
                <a:latin typeface="Gill Sans MT" panose="020B0502020104020203" pitchFamily="34" charset="0"/>
                <a:cs typeface="B Nazanin" panose="00000400000000000000" pitchFamily="2" charset="-78"/>
              </a:rPr>
              <a:t> instruction type:</a:t>
            </a:r>
          </a:p>
          <a:p>
            <a:r>
              <a:rPr lang="en-US" sz="1800" b="0" i="0" u="none" strike="noStrike" baseline="0" dirty="0">
                <a:solidFill>
                  <a:srgbClr val="585858"/>
                </a:solidFill>
                <a:latin typeface="Gill Sans MT" panose="020B0502020104020203" pitchFamily="34" charset="0"/>
                <a:cs typeface="B Nazanin" panose="00000400000000000000" pitchFamily="2" charset="-78"/>
              </a:rPr>
              <a:t>Loads and stores access </a:t>
            </a:r>
            <a:r>
              <a:rPr lang="en-US" sz="1800" b="0" i="0" u="none" strike="noStrike" baseline="0" dirty="0" err="1">
                <a:solidFill>
                  <a:srgbClr val="585858"/>
                </a:solidFill>
                <a:latin typeface="Gill Sans MT" panose="020B0502020104020203" pitchFamily="34" charset="0"/>
                <a:cs typeface="B Nazanin" panose="00000400000000000000" pitchFamily="2" charset="-78"/>
              </a:rPr>
              <a:t>memoryload</a:t>
            </a:r>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Courier New" panose="02070309020205020404" pitchFamily="49" charset="0"/>
                <a:cs typeface="B Nazanin" panose="00000400000000000000" pitchFamily="2" charset="-78"/>
              </a:rPr>
              <a:t>MDR = Memory[</a:t>
            </a:r>
            <a:r>
              <a:rPr lang="en-US" sz="1800" b="0" i="0" u="none" strike="noStrike" baseline="0" dirty="0" err="1">
                <a:solidFill>
                  <a:srgbClr val="585858"/>
                </a:solidFill>
                <a:latin typeface="Courier New" panose="02070309020205020404" pitchFamily="49" charset="0"/>
                <a:cs typeface="B Nazanin" panose="00000400000000000000" pitchFamily="2" charset="-78"/>
              </a:rPr>
              <a:t>ALUOut</a:t>
            </a:r>
            <a:r>
              <a:rPr lang="en-US" sz="1800" b="0" i="0" u="none" strike="noStrike" baseline="0" dirty="0">
                <a:solidFill>
                  <a:srgbClr val="585858"/>
                </a:solidFill>
                <a:latin typeface="Courier New" panose="02070309020205020404" pitchFamily="49" charset="0"/>
                <a:cs typeface="B Nazanin" panose="00000400000000000000" pitchFamily="2" charset="-78"/>
              </a:rPr>
              <a:t>];</a:t>
            </a:r>
          </a:p>
          <a:p>
            <a:r>
              <a:rPr lang="en-US" sz="1800" b="0" i="0" u="none" strike="noStrike" baseline="0" dirty="0">
                <a:solidFill>
                  <a:srgbClr val="585858"/>
                </a:solidFill>
                <a:latin typeface="Gill Sans MT" panose="020B0502020104020203" pitchFamily="34" charset="0"/>
                <a:cs typeface="B Nazanin" panose="00000400000000000000" pitchFamily="2" charset="-78"/>
              </a:rPr>
              <a:t>store (instruction </a:t>
            </a:r>
            <a:r>
              <a:rPr lang="en-US" sz="1800" b="0" i="1" u="none" strike="noStrike" baseline="0" dirty="0">
                <a:solidFill>
                  <a:srgbClr val="585858"/>
                </a:solidFill>
                <a:latin typeface="Gill Sans MT" panose="020B0502020104020203" pitchFamily="34" charset="0"/>
                <a:cs typeface="B Nazanin" panose="00000400000000000000" pitchFamily="2" charset="-78"/>
              </a:rPr>
              <a:t>completes</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Courier New" panose="02070309020205020404" pitchFamily="49" charset="0"/>
                <a:cs typeface="B Nazanin" panose="00000400000000000000" pitchFamily="2" charset="-78"/>
              </a:rPr>
              <a:t>Memory[</a:t>
            </a:r>
            <a:r>
              <a:rPr lang="en-US" sz="1800" b="0" i="0" u="none" strike="noStrike" baseline="0" dirty="0" err="1">
                <a:solidFill>
                  <a:srgbClr val="585858"/>
                </a:solidFill>
                <a:latin typeface="Courier New" panose="02070309020205020404" pitchFamily="49" charset="0"/>
                <a:cs typeface="B Nazanin" panose="00000400000000000000" pitchFamily="2" charset="-78"/>
              </a:rPr>
              <a:t>ALUOut</a:t>
            </a:r>
            <a:r>
              <a:rPr lang="en-US" sz="1800" b="0" i="0" u="none" strike="noStrike" baseline="0" dirty="0">
                <a:solidFill>
                  <a:srgbClr val="585858"/>
                </a:solidFill>
                <a:latin typeface="Courier New" panose="02070309020205020404" pitchFamily="49" charset="0"/>
                <a:cs typeface="B Nazanin" panose="00000400000000000000" pitchFamily="2" charset="-78"/>
              </a:rPr>
              <a:t>] = B;</a:t>
            </a:r>
          </a:p>
          <a:p>
            <a:r>
              <a:rPr lang="en-US" sz="1800" b="0" i="0" u="none" strike="noStrike" baseline="0" dirty="0">
                <a:solidFill>
                  <a:srgbClr val="585858"/>
                </a:solidFill>
                <a:latin typeface="Gill Sans MT" panose="020B0502020104020203" pitchFamily="34" charset="0"/>
                <a:cs typeface="B Nazanin" panose="00000400000000000000" pitchFamily="2" charset="-78"/>
              </a:rPr>
              <a:t>R-type (instructions </a:t>
            </a:r>
            <a:r>
              <a:rPr lang="en-US" sz="1800" b="0" i="1" u="none" strike="noStrike" baseline="0" dirty="0">
                <a:solidFill>
                  <a:srgbClr val="585858"/>
                </a:solidFill>
                <a:latin typeface="Gill Sans MT" panose="020B0502020104020203" pitchFamily="34" charset="0"/>
                <a:cs typeface="B Nazanin" panose="00000400000000000000" pitchFamily="2" charset="-78"/>
              </a:rPr>
              <a:t>completes</a:t>
            </a:r>
            <a:r>
              <a:rPr lang="en-US" sz="1800" b="0" i="0" u="none" strike="noStrike" baseline="0" dirty="0">
                <a:solidFill>
                  <a:srgbClr val="585858"/>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Courier New" panose="02070309020205020404" pitchFamily="49" charset="0"/>
                <a:cs typeface="B Nazanin" panose="00000400000000000000" pitchFamily="2" charset="-78"/>
              </a:rPr>
              <a:t>Reg[IR[15-11]] = </a:t>
            </a:r>
            <a:r>
              <a:rPr lang="en-US" sz="1800" b="0" i="0" u="none" strike="noStrike" baseline="0" dirty="0" err="1">
                <a:solidFill>
                  <a:srgbClr val="585858"/>
                </a:solidFill>
                <a:latin typeface="Courier New" panose="02070309020205020404" pitchFamily="49" charset="0"/>
                <a:cs typeface="B Nazanin" panose="00000400000000000000" pitchFamily="2" charset="-78"/>
              </a:rPr>
              <a:t>ALUOut</a:t>
            </a:r>
            <a:r>
              <a:rPr lang="en-US" sz="1800" b="0" i="0" u="none" strike="noStrike" baseline="0" dirty="0">
                <a:solidFill>
                  <a:srgbClr val="585858"/>
                </a:solidFill>
                <a:latin typeface="Courier New" panose="02070309020205020404" pitchFamily="49" charset="0"/>
                <a:cs typeface="B Nazanin" panose="00000400000000000000" pitchFamily="2" charset="-78"/>
              </a:rPr>
              <a:t>;</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1754326"/>
          </a:xfrm>
          <a:prstGeom prst="rect">
            <a:avLst/>
          </a:prstGeom>
          <a:noFill/>
        </p:spPr>
        <p:txBody>
          <a:bodyPr wrap="square" rtlCol="0">
            <a:spAutoFit/>
          </a:bodyPr>
          <a:lstStyle/>
          <a:p>
            <a:pPr algn="r" rtl="1"/>
            <a:r>
              <a:rPr lang="fa-IR" dirty="0">
                <a:cs typeface="B Nazanin" panose="00000400000000000000" pitchFamily="2" charset="-78"/>
              </a:rPr>
              <a:t>از نو</a:t>
            </a:r>
          </a:p>
          <a:p>
            <a:pPr algn="r" rtl="1"/>
            <a:r>
              <a:rPr lang="fa-IR" dirty="0">
                <a:cs typeface="B Nazanin" panose="00000400000000000000" pitchFamily="2" charset="-78"/>
              </a:rPr>
              <a:t>بسته به نوع دستورالعمل:</a:t>
            </a:r>
          </a:p>
          <a:p>
            <a:pPr algn="r" rtl="1"/>
            <a:r>
              <a:rPr lang="fa-IR" dirty="0">
                <a:cs typeface="B Nazanin" panose="00000400000000000000" pitchFamily="2" charset="-78"/>
              </a:rPr>
              <a:t>حافظه دسترسی را بارگیری و ذخیره می کند</a:t>
            </a:r>
            <a:endParaRPr lang="en-US" dirty="0">
              <a:cs typeface="B Nazanin" panose="00000400000000000000" pitchFamily="2" charset="-78"/>
            </a:endParaRPr>
          </a:p>
          <a:p>
            <a:pPr algn="r" rtl="1"/>
            <a:r>
              <a:rPr lang="en-US" dirty="0">
                <a:cs typeface="B Nazanin" panose="00000400000000000000" pitchFamily="2" charset="-78"/>
              </a:rPr>
              <a:t>…</a:t>
            </a:r>
          </a:p>
          <a:p>
            <a:pPr algn="r" rtl="1"/>
            <a:r>
              <a:rPr lang="fa-IR" dirty="0">
                <a:cs typeface="B Nazanin" panose="00000400000000000000" pitchFamily="2" charset="-78"/>
              </a:rPr>
              <a:t>فروشگاه (دستورالعمل کامل شده است)</a:t>
            </a:r>
            <a:endParaRPr lang="en-US" dirty="0">
              <a:cs typeface="B Nazanin" panose="00000400000000000000" pitchFamily="2" charset="-78"/>
            </a:endParaRPr>
          </a:p>
          <a:p>
            <a:pPr algn="r" rtl="1"/>
            <a:endParaRPr lang="fa-IR"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STEP 4: MEMORY ACCESS OR R-TYPE INSTRUCTION COMPLETION (MEM)</a:t>
            </a:r>
            <a:endParaRPr lang="en-US" dirty="0">
              <a:cs typeface="B Nazanin" panose="00000400000000000000" pitchFamily="2" charset="-78"/>
            </a:endParaRPr>
          </a:p>
        </p:txBody>
      </p:sp>
    </p:spTree>
    <p:extLst>
      <p:ext uri="{BB962C8B-B14F-4D97-AF65-F5344CB8AC3E}">
        <p14:creationId xmlns:p14="http://schemas.microsoft.com/office/powerpoint/2010/main" val="1234326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397031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Again </a:t>
            </a:r>
            <a:r>
              <a:rPr lang="en-US" sz="1800" b="0" i="1" u="none" strike="noStrike" baseline="0" dirty="0" err="1">
                <a:solidFill>
                  <a:srgbClr val="585858"/>
                </a:solidFill>
                <a:latin typeface="Gill Sans MT" panose="020B0502020104020203" pitchFamily="34" charset="0"/>
                <a:cs typeface="B Nazanin" panose="00000400000000000000" pitchFamily="2" charset="-78"/>
              </a:rPr>
              <a:t>depending</a:t>
            </a:r>
            <a:r>
              <a:rPr lang="en-US" sz="1800" b="0" i="0" u="none" strike="noStrike" baseline="0" dirty="0" err="1">
                <a:solidFill>
                  <a:srgbClr val="585858"/>
                </a:solidFill>
                <a:latin typeface="Gill Sans MT" panose="020B0502020104020203" pitchFamily="34" charset="0"/>
                <a:cs typeface="B Nazanin" panose="00000400000000000000" pitchFamily="2" charset="-78"/>
              </a:rPr>
              <a:t>on</a:t>
            </a:r>
            <a:r>
              <a:rPr lang="en-US" sz="1800" b="0" i="0" u="none" strike="noStrike" baseline="0" dirty="0">
                <a:solidFill>
                  <a:srgbClr val="585858"/>
                </a:solidFill>
                <a:latin typeface="Gill Sans MT" panose="020B0502020104020203" pitchFamily="34" charset="0"/>
                <a:cs typeface="B Nazanin" panose="00000400000000000000" pitchFamily="2" charset="-78"/>
              </a:rPr>
              <a:t> instruction type:</a:t>
            </a:r>
          </a:p>
          <a:p>
            <a:r>
              <a:rPr lang="en-US" sz="1800" b="0" i="0" u="none" strike="noStrike" baseline="0" dirty="0">
                <a:solidFill>
                  <a:srgbClr val="585858"/>
                </a:solidFill>
                <a:latin typeface="Gill Sans MT" panose="020B0502020104020203" pitchFamily="34" charset="0"/>
                <a:cs typeface="B Nazanin" panose="00000400000000000000" pitchFamily="2" charset="-78"/>
              </a:rPr>
              <a:t>Load writes back (instruction </a:t>
            </a:r>
            <a:r>
              <a:rPr lang="en-US" sz="1800" b="0" i="1" u="none" strike="noStrike" baseline="0" dirty="0">
                <a:solidFill>
                  <a:srgbClr val="585858"/>
                </a:solidFill>
                <a:latin typeface="Gill Sans MT" panose="020B0502020104020203" pitchFamily="34" charset="0"/>
                <a:cs typeface="B Nazanin" panose="00000400000000000000" pitchFamily="2" charset="-78"/>
              </a:rPr>
              <a:t>completes</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1800" b="0" i="0" u="none" strike="noStrike" baseline="0" dirty="0">
                <a:solidFill>
                  <a:srgbClr val="585858"/>
                </a:solidFill>
                <a:latin typeface="Courier New" panose="02070309020205020404" pitchFamily="49" charset="0"/>
                <a:cs typeface="B Nazanin" panose="00000400000000000000" pitchFamily="2" charset="-78"/>
              </a:rPr>
              <a:t>Reg[IR[20-16]]= MDR;</a:t>
            </a:r>
          </a:p>
          <a:p>
            <a:r>
              <a:rPr lang="en-US" sz="1800" b="0" i="0" u="none" strike="noStrike" baseline="0" dirty="0" err="1">
                <a:solidFill>
                  <a:srgbClr val="46B1B5"/>
                </a:solidFill>
                <a:latin typeface="Gill Sans MT" panose="020B0502020104020203" pitchFamily="34" charset="0"/>
                <a:cs typeface="B Nazanin" panose="00000400000000000000" pitchFamily="2" charset="-78"/>
              </a:rPr>
              <a:t>Important:</a:t>
            </a:r>
            <a:r>
              <a:rPr lang="en-US" sz="1800" b="0" i="0" u="none" strike="noStrike" baseline="0" dirty="0" err="1">
                <a:solidFill>
                  <a:srgbClr val="585858"/>
                </a:solidFill>
                <a:latin typeface="Gill Sans MT" panose="020B0502020104020203" pitchFamily="34" charset="0"/>
                <a:cs typeface="B Nazanin" panose="00000400000000000000" pitchFamily="2" charset="-78"/>
              </a:rPr>
              <a:t>There</a:t>
            </a:r>
            <a:r>
              <a:rPr lang="en-US" sz="1800" b="0" i="0" u="none" strike="noStrike" baseline="0" dirty="0">
                <a:solidFill>
                  <a:srgbClr val="585858"/>
                </a:solidFill>
                <a:latin typeface="Gill Sans MT" panose="020B0502020104020203" pitchFamily="34" charset="0"/>
                <a:cs typeface="B Nazanin" panose="00000400000000000000" pitchFamily="2" charset="-78"/>
              </a:rPr>
              <a:t> is no reason from a </a:t>
            </a:r>
            <a:r>
              <a:rPr lang="en-US" sz="1800" b="0" i="0" u="none" strike="noStrike" baseline="0" dirty="0" err="1">
                <a:solidFill>
                  <a:srgbClr val="585858"/>
                </a:solidFill>
                <a:latin typeface="Gill Sans MT" panose="020B0502020104020203" pitchFamily="34" charset="0"/>
                <a:cs typeface="B Nazanin" panose="00000400000000000000" pitchFamily="2" charset="-78"/>
              </a:rPr>
              <a:t>datapath</a:t>
            </a:r>
            <a:r>
              <a:rPr lang="en-US" sz="1800" b="0" i="0" u="none" strike="noStrike" baseline="0" dirty="0">
                <a:solidFill>
                  <a:srgbClr val="585858"/>
                </a:solidFill>
                <a:latin typeface="Gill Sans MT" panose="020B0502020104020203" pitchFamily="34" charset="0"/>
                <a:cs typeface="B Nazanin" panose="00000400000000000000" pitchFamily="2" charset="-78"/>
              </a:rPr>
              <a:t>(or control) point of view that Step 5 cannot be eliminated by performing</a:t>
            </a:r>
          </a:p>
          <a:p>
            <a:r>
              <a:rPr lang="en-US" sz="1800" b="0" i="0" u="none" strike="noStrike" baseline="0" dirty="0">
                <a:solidFill>
                  <a:srgbClr val="585858"/>
                </a:solidFill>
                <a:latin typeface="Courier New" panose="02070309020205020404" pitchFamily="49" charset="0"/>
                <a:cs typeface="B Nazanin" panose="00000400000000000000" pitchFamily="2" charset="-78"/>
              </a:rPr>
              <a:t>Reg[IR[20-16]]= Memory[</a:t>
            </a:r>
            <a:r>
              <a:rPr lang="en-US" sz="1800" b="0" i="0" u="none" strike="noStrike" baseline="0" dirty="0" err="1">
                <a:solidFill>
                  <a:srgbClr val="585858"/>
                </a:solidFill>
                <a:latin typeface="Courier New" panose="02070309020205020404" pitchFamily="49" charset="0"/>
                <a:cs typeface="B Nazanin" panose="00000400000000000000" pitchFamily="2" charset="-78"/>
              </a:rPr>
              <a:t>ALUOut</a:t>
            </a:r>
            <a:r>
              <a:rPr lang="en-US" sz="1800" b="0" i="0" u="none" strike="noStrike" baseline="0" dirty="0">
                <a:solidFill>
                  <a:srgbClr val="585858"/>
                </a:solidFill>
                <a:latin typeface="Courier New" panose="02070309020205020404" pitchFamily="49" charset="0"/>
                <a:cs typeface="B Nazanin" panose="00000400000000000000" pitchFamily="2" charset="-78"/>
              </a:rPr>
              <a:t>];</a:t>
            </a:r>
          </a:p>
          <a:p>
            <a:r>
              <a:rPr lang="en-US" sz="1800" b="0" i="0" u="none" strike="noStrike" baseline="0" dirty="0">
                <a:solidFill>
                  <a:srgbClr val="585858"/>
                </a:solidFill>
                <a:latin typeface="Gill Sans MT" panose="020B0502020104020203" pitchFamily="34" charset="0"/>
                <a:cs typeface="B Nazanin" panose="00000400000000000000" pitchFamily="2" charset="-78"/>
              </a:rPr>
              <a:t>for loads in Step 4. This would eliminate the MDR as well.</a:t>
            </a:r>
          </a:p>
          <a:p>
            <a:r>
              <a:rPr lang="en-US" sz="1800" b="0" i="0" u="none" strike="noStrike" baseline="0" dirty="0">
                <a:solidFill>
                  <a:srgbClr val="585858"/>
                </a:solidFill>
                <a:latin typeface="Gill Sans MT" panose="020B0502020104020203" pitchFamily="34" charset="0"/>
                <a:cs typeface="B Nazanin" panose="00000400000000000000" pitchFamily="2" charset="-78"/>
              </a:rPr>
              <a:t>The reason this is not done is that, to keep steps balanced in length, the design restriction is to allow each step to contain </a:t>
            </a:r>
            <a:r>
              <a:rPr lang="en-US" sz="1800" b="0" i="1" u="none" strike="noStrike" baseline="0" dirty="0">
                <a:solidFill>
                  <a:srgbClr val="585858"/>
                </a:solidFill>
                <a:latin typeface="Gill Sans MT" panose="020B0502020104020203" pitchFamily="34" charset="0"/>
                <a:cs typeface="B Nazanin" panose="00000400000000000000" pitchFamily="2" charset="-78"/>
              </a:rPr>
              <a:t>at most </a:t>
            </a:r>
            <a:r>
              <a:rPr lang="en-US" sz="1800" b="0" i="0" u="none" strike="noStrike" baseline="0" dirty="0">
                <a:solidFill>
                  <a:srgbClr val="585858"/>
                </a:solidFill>
                <a:latin typeface="Gill Sans MT" panose="020B0502020104020203" pitchFamily="34" charset="0"/>
                <a:cs typeface="B Nazanin" panose="00000400000000000000" pitchFamily="2" charset="-78"/>
              </a:rPr>
              <a:t>one ALU operation, or one register access, or one memory access.</a:t>
            </a:r>
            <a:endParaRPr lang="en-US" sz="1800" b="0" i="0" u="none" strike="noStrike" baseline="0" dirty="0">
              <a:solidFill>
                <a:srgbClr val="585858"/>
              </a:solidFill>
              <a:latin typeface="Courier New" panose="02070309020205020404" pitchFamily="49" charset="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3139321"/>
          </a:xfrm>
          <a:prstGeom prst="rect">
            <a:avLst/>
          </a:prstGeom>
          <a:noFill/>
        </p:spPr>
        <p:txBody>
          <a:bodyPr wrap="square" rtlCol="0">
            <a:spAutoFit/>
          </a:bodyPr>
          <a:lstStyle/>
          <a:p>
            <a:pPr algn="r" rtl="1"/>
            <a:r>
              <a:rPr lang="fa-IR" dirty="0">
                <a:cs typeface="B Nazanin" panose="00000400000000000000" pitchFamily="2" charset="-78"/>
              </a:rPr>
              <a:t>باز هم بسته به نوع دستورالعمل:</a:t>
            </a:r>
          </a:p>
          <a:p>
            <a:pPr algn="r" rtl="1"/>
            <a:r>
              <a:rPr lang="fa-IR" dirty="0">
                <a:cs typeface="B Nazanin" panose="00000400000000000000" pitchFamily="2" charset="-78"/>
              </a:rPr>
              <a:t>بارگذاری باز می نویسد (دستورالعمل تکمیل می شود)</a:t>
            </a:r>
          </a:p>
          <a:p>
            <a:pPr algn="r" rtl="1"/>
            <a:r>
              <a:rPr lang="en-US" dirty="0">
                <a:cs typeface="B Nazanin" panose="00000400000000000000" pitchFamily="2" charset="-78"/>
              </a:rPr>
              <a:t>Reg[IR[20-16]]= MDR;</a:t>
            </a:r>
          </a:p>
          <a:p>
            <a:pPr algn="r" rtl="1"/>
            <a:r>
              <a:rPr lang="fa-IR" dirty="0">
                <a:cs typeface="B Nazanin" panose="00000400000000000000" pitchFamily="2" charset="-78"/>
              </a:rPr>
              <a:t>مهم: هیچ دلیلی از نقطه نظر مسیر داده (یا کنترل) وجود ندارد که مرحله 5 را نتوان با انجام انجام داد.</a:t>
            </a:r>
          </a:p>
          <a:p>
            <a:pPr algn="r" rtl="1"/>
            <a:r>
              <a:rPr lang="en-US" dirty="0">
                <a:cs typeface="B Nazanin" panose="00000400000000000000" pitchFamily="2" charset="-78"/>
              </a:rPr>
              <a:t>Reg[IR[20-16]]= </a:t>
            </a:r>
            <a:r>
              <a:rPr lang="fa-IR" dirty="0">
                <a:cs typeface="B Nazanin" panose="00000400000000000000" pitchFamily="2" charset="-78"/>
              </a:rPr>
              <a:t>حافظه[</a:t>
            </a:r>
            <a:r>
              <a:rPr lang="en-US" dirty="0" err="1">
                <a:cs typeface="B Nazanin" panose="00000400000000000000" pitchFamily="2" charset="-78"/>
              </a:rPr>
              <a:t>ALUOut</a:t>
            </a:r>
            <a:r>
              <a:rPr lang="en-US" dirty="0">
                <a:cs typeface="B Nazanin" panose="00000400000000000000" pitchFamily="2" charset="-78"/>
              </a:rPr>
              <a:t>];</a:t>
            </a:r>
          </a:p>
          <a:p>
            <a:pPr algn="r" rtl="1"/>
            <a:r>
              <a:rPr lang="fa-IR" dirty="0">
                <a:cs typeface="B Nazanin" panose="00000400000000000000" pitchFamily="2" charset="-78"/>
              </a:rPr>
              <a:t>برای بارهای مرحله 4. این امر باعث حذف </a:t>
            </a:r>
            <a:r>
              <a:rPr lang="en-US" dirty="0">
                <a:cs typeface="B Nazanin" panose="00000400000000000000" pitchFamily="2" charset="-78"/>
              </a:rPr>
              <a:t>MDR </a:t>
            </a:r>
            <a:r>
              <a:rPr lang="fa-IR" dirty="0">
                <a:cs typeface="B Nazanin" panose="00000400000000000000" pitchFamily="2" charset="-78"/>
              </a:rPr>
              <a:t>نیز می شود.</a:t>
            </a:r>
          </a:p>
          <a:p>
            <a:pPr algn="r" rtl="1"/>
            <a:r>
              <a:rPr lang="fa-IR" dirty="0">
                <a:cs typeface="B Nazanin" panose="00000400000000000000" pitchFamily="2" charset="-78"/>
              </a:rPr>
              <a:t>دلیل اینکه این کار انجام نمی شود این است که برای حفظ تعادل گام ها در طول، محدودیت طراحی این است که به هر مرحله اجازه می دهد حداکثر یک عملیات </a:t>
            </a:r>
            <a:r>
              <a:rPr lang="en-US" dirty="0">
                <a:cs typeface="B Nazanin" panose="00000400000000000000" pitchFamily="2" charset="-78"/>
              </a:rPr>
              <a:t>ALU، </a:t>
            </a:r>
            <a:r>
              <a:rPr lang="fa-IR" dirty="0">
                <a:cs typeface="B Nazanin" panose="00000400000000000000" pitchFamily="2" charset="-78"/>
              </a:rPr>
              <a:t>یا یک دسترسی ثبت یا یک دسترسی به حافظه داشته باشد.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STEP 5: MEMORY READ COMPLETION (WB)</a:t>
            </a:r>
            <a:endParaRPr lang="en-US" dirty="0">
              <a:cs typeface="B Nazanin" panose="00000400000000000000" pitchFamily="2" charset="-78"/>
            </a:endParaRPr>
          </a:p>
        </p:txBody>
      </p:sp>
    </p:spTree>
    <p:extLst>
      <p:ext uri="{BB962C8B-B14F-4D97-AF65-F5344CB8AC3E}">
        <p14:creationId xmlns:p14="http://schemas.microsoft.com/office/powerpoint/2010/main" val="20214889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SUMMARY OF INSTRUCTION EXECUTION</a:t>
            </a:r>
            <a:endParaRPr lang="en-US" dirty="0"/>
          </a:p>
        </p:txBody>
      </p:sp>
      <p:graphicFrame>
        <p:nvGraphicFramePr>
          <p:cNvPr id="2" name="Object 3">
            <a:hlinkClick r:id="" action="ppaction://ole?verb=0"/>
            <a:extLst>
              <a:ext uri="{FF2B5EF4-FFF2-40B4-BE49-F238E27FC236}">
                <a16:creationId xmlns:a16="http://schemas.microsoft.com/office/drawing/2014/main" id="{BDDEDDB0-077B-7C16-9308-B5874C476044}"/>
              </a:ext>
            </a:extLst>
          </p:cNvPr>
          <p:cNvGraphicFramePr>
            <a:graphicFrameLocks/>
          </p:cNvGraphicFramePr>
          <p:nvPr>
            <p:extLst>
              <p:ext uri="{D42A27DB-BD31-4B8C-83A1-F6EECF244321}">
                <p14:modId xmlns:p14="http://schemas.microsoft.com/office/powerpoint/2010/main" val="1841564983"/>
              </p:ext>
            </p:extLst>
          </p:nvPr>
        </p:nvGraphicFramePr>
        <p:xfrm>
          <a:off x="793102" y="1252603"/>
          <a:ext cx="8350898" cy="3598862"/>
        </p:xfrm>
        <a:graphic>
          <a:graphicData uri="http://schemas.openxmlformats.org/presentationml/2006/ole">
            <mc:AlternateContent xmlns:mc="http://schemas.openxmlformats.org/markup-compatibility/2006">
              <mc:Choice xmlns:v="urn:schemas-microsoft-com:vml" Requires="v">
                <p:oleObj name="Worksheet" r:id="rId3" imgW="7924800" imgH="2886075" progId="Excel.Sheet.8">
                  <p:embed/>
                </p:oleObj>
              </mc:Choice>
              <mc:Fallback>
                <p:oleObj name="Worksheet" r:id="rId3" imgW="7924800" imgH="2886075" progId="Excel.Sheet.8">
                  <p:embed/>
                  <p:pic>
                    <p:nvPicPr>
                      <p:cNvPr id="121859" name="Object 3">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102" y="1252603"/>
                        <a:ext cx="8350898" cy="3598862"/>
                      </a:xfrm>
                      <a:prstGeom prst="rect">
                        <a:avLst/>
                      </a:prstGeom>
                      <a:noFill/>
                      <a:ln>
                        <a:noFill/>
                      </a:ln>
                      <a:effectLst/>
                    </p:spPr>
                  </p:pic>
                </p:oleObj>
              </mc:Fallback>
            </mc:AlternateContent>
          </a:graphicData>
        </a:graphic>
      </p:graphicFrame>
      <p:sp>
        <p:nvSpPr>
          <p:cNvPr id="3" name="Text Box 9">
            <a:extLst>
              <a:ext uri="{FF2B5EF4-FFF2-40B4-BE49-F238E27FC236}">
                <a16:creationId xmlns:a16="http://schemas.microsoft.com/office/drawing/2014/main" id="{D6A73B9A-2EC9-792B-07CB-856E1CCEFC29}"/>
              </a:ext>
            </a:extLst>
          </p:cNvPr>
          <p:cNvSpPr txBox="1">
            <a:spLocks noChangeArrowheads="1"/>
          </p:cNvSpPr>
          <p:nvPr/>
        </p:nvSpPr>
        <p:spPr bwMode="auto">
          <a:xfrm>
            <a:off x="146989" y="1247909"/>
            <a:ext cx="646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u="sng" dirty="0">
                <a:latin typeface="Tahoma" panose="020B0604030504040204" pitchFamily="34" charset="0"/>
              </a:rPr>
              <a:t>Step</a:t>
            </a:r>
          </a:p>
        </p:txBody>
      </p:sp>
      <p:sp>
        <p:nvSpPr>
          <p:cNvPr id="4" name="Text Box 4">
            <a:extLst>
              <a:ext uri="{FF2B5EF4-FFF2-40B4-BE49-F238E27FC236}">
                <a16:creationId xmlns:a16="http://schemas.microsoft.com/office/drawing/2014/main" id="{533C632C-FC01-159D-2946-D551627127BD}"/>
              </a:ext>
            </a:extLst>
          </p:cNvPr>
          <p:cNvSpPr txBox="1">
            <a:spLocks noChangeArrowheads="1"/>
          </p:cNvSpPr>
          <p:nvPr/>
        </p:nvSpPr>
        <p:spPr bwMode="auto">
          <a:xfrm>
            <a:off x="127939" y="1765146"/>
            <a:ext cx="665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1: IF</a:t>
            </a:r>
          </a:p>
        </p:txBody>
      </p:sp>
      <p:sp>
        <p:nvSpPr>
          <p:cNvPr id="5" name="Text Box 5">
            <a:extLst>
              <a:ext uri="{FF2B5EF4-FFF2-40B4-BE49-F238E27FC236}">
                <a16:creationId xmlns:a16="http://schemas.microsoft.com/office/drawing/2014/main" id="{9F660AAC-13D8-C3FA-239B-0E032EDE815A}"/>
              </a:ext>
            </a:extLst>
          </p:cNvPr>
          <p:cNvSpPr txBox="1">
            <a:spLocks noChangeArrowheads="1"/>
          </p:cNvSpPr>
          <p:nvPr/>
        </p:nvSpPr>
        <p:spPr bwMode="auto">
          <a:xfrm>
            <a:off x="146989" y="2283598"/>
            <a:ext cx="701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2: ID</a:t>
            </a:r>
          </a:p>
        </p:txBody>
      </p:sp>
      <p:sp>
        <p:nvSpPr>
          <p:cNvPr id="6" name="Text Box 6">
            <a:extLst>
              <a:ext uri="{FF2B5EF4-FFF2-40B4-BE49-F238E27FC236}">
                <a16:creationId xmlns:a16="http://schemas.microsoft.com/office/drawing/2014/main" id="{14779740-A930-335A-EBF5-23508E62C2FE}"/>
              </a:ext>
            </a:extLst>
          </p:cNvPr>
          <p:cNvSpPr txBox="1">
            <a:spLocks noChangeArrowheads="1"/>
          </p:cNvSpPr>
          <p:nvPr/>
        </p:nvSpPr>
        <p:spPr bwMode="auto">
          <a:xfrm>
            <a:off x="146989" y="3037687"/>
            <a:ext cx="714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3: EX</a:t>
            </a:r>
          </a:p>
        </p:txBody>
      </p:sp>
      <p:sp>
        <p:nvSpPr>
          <p:cNvPr id="7" name="Text Box 7">
            <a:extLst>
              <a:ext uri="{FF2B5EF4-FFF2-40B4-BE49-F238E27FC236}">
                <a16:creationId xmlns:a16="http://schemas.microsoft.com/office/drawing/2014/main" id="{AAC3B3B5-9D63-487A-6BB8-20F930C56A13}"/>
              </a:ext>
            </a:extLst>
          </p:cNvPr>
          <p:cNvSpPr txBox="1">
            <a:spLocks noChangeArrowheads="1"/>
          </p:cNvSpPr>
          <p:nvPr/>
        </p:nvSpPr>
        <p:spPr bwMode="auto">
          <a:xfrm>
            <a:off x="-75261" y="3791776"/>
            <a:ext cx="936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4: MEM</a:t>
            </a:r>
          </a:p>
        </p:txBody>
      </p:sp>
      <p:sp>
        <p:nvSpPr>
          <p:cNvPr id="9" name="Text Box 8">
            <a:extLst>
              <a:ext uri="{FF2B5EF4-FFF2-40B4-BE49-F238E27FC236}">
                <a16:creationId xmlns:a16="http://schemas.microsoft.com/office/drawing/2014/main" id="{B0463F15-106E-90CC-0752-61BC7B81B43F}"/>
              </a:ext>
            </a:extLst>
          </p:cNvPr>
          <p:cNvSpPr txBox="1">
            <a:spLocks noChangeArrowheads="1"/>
          </p:cNvSpPr>
          <p:nvPr/>
        </p:nvSpPr>
        <p:spPr bwMode="auto">
          <a:xfrm>
            <a:off x="-6206" y="4545865"/>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5: WB</a:t>
            </a:r>
          </a:p>
        </p:txBody>
      </p:sp>
    </p:spTree>
    <p:extLst>
      <p:ext uri="{BB962C8B-B14F-4D97-AF65-F5344CB8AC3E}">
        <p14:creationId xmlns:p14="http://schemas.microsoft.com/office/powerpoint/2010/main" val="27345349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4C064B-8CA5-8FBA-61F1-823600E79AC0}"/>
              </a:ext>
            </a:extLst>
          </p:cNvPr>
          <p:cNvPicPr>
            <a:picLocks noChangeAspect="1"/>
          </p:cNvPicPr>
          <p:nvPr/>
        </p:nvPicPr>
        <p:blipFill>
          <a:blip r:embed="rId3"/>
          <a:stretch>
            <a:fillRect/>
          </a:stretch>
        </p:blipFill>
        <p:spPr>
          <a:xfrm>
            <a:off x="0" y="0"/>
            <a:ext cx="9144000" cy="6141955"/>
          </a:xfrm>
          <a:prstGeom prst="rect">
            <a:avLst/>
          </a:prstGeom>
        </p:spPr>
      </p:pic>
    </p:spTree>
    <p:extLst>
      <p:ext uri="{BB962C8B-B14F-4D97-AF65-F5344CB8AC3E}">
        <p14:creationId xmlns:p14="http://schemas.microsoft.com/office/powerpoint/2010/main" val="39024906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72B435-0384-F835-3F94-6BBF3FB22ED4}"/>
              </a:ext>
            </a:extLst>
          </p:cNvPr>
          <p:cNvPicPr>
            <a:picLocks noChangeAspect="1"/>
          </p:cNvPicPr>
          <p:nvPr/>
        </p:nvPicPr>
        <p:blipFill>
          <a:blip r:embed="rId3"/>
          <a:stretch>
            <a:fillRect/>
          </a:stretch>
        </p:blipFill>
        <p:spPr>
          <a:xfrm>
            <a:off x="0" y="0"/>
            <a:ext cx="9050694" cy="6401057"/>
          </a:xfrm>
          <a:prstGeom prst="rect">
            <a:avLst/>
          </a:prstGeom>
        </p:spPr>
      </p:pic>
    </p:spTree>
    <p:extLst>
      <p:ext uri="{BB962C8B-B14F-4D97-AF65-F5344CB8AC3E}">
        <p14:creationId xmlns:p14="http://schemas.microsoft.com/office/powerpoint/2010/main" val="1849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0C2B0A-86CC-5F11-0C5A-CE932198EB5F}"/>
              </a:ext>
            </a:extLst>
          </p:cNvPr>
          <p:cNvPicPr>
            <a:picLocks noChangeAspect="1"/>
          </p:cNvPicPr>
          <p:nvPr/>
        </p:nvPicPr>
        <p:blipFill>
          <a:blip r:embed="rId3"/>
          <a:stretch>
            <a:fillRect/>
          </a:stretch>
        </p:blipFill>
        <p:spPr>
          <a:xfrm>
            <a:off x="0" y="167951"/>
            <a:ext cx="9144000" cy="6130709"/>
          </a:xfrm>
          <a:prstGeom prst="rect">
            <a:avLst/>
          </a:prstGeom>
        </p:spPr>
      </p:pic>
    </p:spTree>
    <p:extLst>
      <p:ext uri="{BB962C8B-B14F-4D97-AF65-F5344CB8AC3E}">
        <p14:creationId xmlns:p14="http://schemas.microsoft.com/office/powerpoint/2010/main" val="3622522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36613-AE20-ED5E-49BD-25D8A0188C00}"/>
              </a:ext>
            </a:extLst>
          </p:cNvPr>
          <p:cNvPicPr>
            <a:picLocks noChangeAspect="1"/>
          </p:cNvPicPr>
          <p:nvPr/>
        </p:nvPicPr>
        <p:blipFill>
          <a:blip r:embed="rId3"/>
          <a:stretch>
            <a:fillRect/>
          </a:stretch>
        </p:blipFill>
        <p:spPr>
          <a:xfrm>
            <a:off x="-6330" y="242596"/>
            <a:ext cx="9150329" cy="5922221"/>
          </a:xfrm>
          <a:prstGeom prst="rect">
            <a:avLst/>
          </a:prstGeom>
        </p:spPr>
      </p:pic>
    </p:spTree>
    <p:extLst>
      <p:ext uri="{BB962C8B-B14F-4D97-AF65-F5344CB8AC3E}">
        <p14:creationId xmlns:p14="http://schemas.microsoft.com/office/powerpoint/2010/main" val="4666990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A2D93A-767B-A49B-2071-8CF524973E71}"/>
              </a:ext>
            </a:extLst>
          </p:cNvPr>
          <p:cNvPicPr>
            <a:picLocks noChangeAspect="1"/>
          </p:cNvPicPr>
          <p:nvPr/>
        </p:nvPicPr>
        <p:blipFill>
          <a:blip r:embed="rId3"/>
          <a:stretch>
            <a:fillRect/>
          </a:stretch>
        </p:blipFill>
        <p:spPr>
          <a:xfrm>
            <a:off x="0" y="65315"/>
            <a:ext cx="9179896" cy="5863598"/>
          </a:xfrm>
          <a:prstGeom prst="rect">
            <a:avLst/>
          </a:prstGeom>
        </p:spPr>
      </p:pic>
    </p:spTree>
    <p:extLst>
      <p:ext uri="{BB962C8B-B14F-4D97-AF65-F5344CB8AC3E}">
        <p14:creationId xmlns:p14="http://schemas.microsoft.com/office/powerpoint/2010/main" val="3766667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738664"/>
          </a:xfrm>
          <a:prstGeom prst="rect">
            <a:avLst/>
          </a:prstGeom>
          <a:noFill/>
        </p:spPr>
        <p:txBody>
          <a:bodyPr wrap="square">
            <a:spAutoFit/>
          </a:bodyPr>
          <a:lstStyle/>
          <a:p>
            <a:pPr algn="ctr"/>
            <a:r>
              <a:rPr lang="en-US" sz="1800" b="1" i="0" u="none" strike="noStrike" baseline="0" dirty="0">
                <a:solidFill>
                  <a:srgbClr val="2A1A00"/>
                </a:solidFill>
                <a:latin typeface="Arial" panose="020B0604020202020204" pitchFamily="34" charset="0"/>
              </a:rPr>
              <a:t>Step 2: Components of the Datapath</a:t>
            </a:r>
            <a:endParaRPr lang="fa-IR" sz="1800" b="1" i="0" u="none" strike="noStrike" baseline="0" dirty="0">
              <a:solidFill>
                <a:srgbClr val="2A1A00"/>
              </a:solidFill>
              <a:latin typeface="Arial" panose="020B0604020202020204" pitchFamily="34" charset="0"/>
            </a:endParaRPr>
          </a:p>
          <a:p>
            <a:pPr algn="ctr" rtl="1"/>
            <a:r>
              <a:rPr lang="fa-IR" sz="2400" b="1" dirty="0"/>
              <a:t>مرحله 2: اجزای </a:t>
            </a:r>
            <a:r>
              <a:rPr lang="en-US" sz="2400" b="1" dirty="0"/>
              <a:t>Datapath</a:t>
            </a:r>
          </a:p>
        </p:txBody>
      </p:sp>
      <p:pic>
        <p:nvPicPr>
          <p:cNvPr id="6" name="Picture 5">
            <a:extLst>
              <a:ext uri="{FF2B5EF4-FFF2-40B4-BE49-F238E27FC236}">
                <a16:creationId xmlns:a16="http://schemas.microsoft.com/office/drawing/2014/main" id="{A0148922-0E3D-67F1-A249-736B852DADD5}"/>
              </a:ext>
            </a:extLst>
          </p:cNvPr>
          <p:cNvPicPr>
            <a:picLocks noChangeAspect="1"/>
          </p:cNvPicPr>
          <p:nvPr/>
        </p:nvPicPr>
        <p:blipFill>
          <a:blip r:embed="rId2"/>
          <a:stretch>
            <a:fillRect/>
          </a:stretch>
        </p:blipFill>
        <p:spPr>
          <a:xfrm>
            <a:off x="586394" y="1500676"/>
            <a:ext cx="7971211" cy="5357324"/>
          </a:xfrm>
          <a:prstGeom prst="rect">
            <a:avLst/>
          </a:prstGeom>
        </p:spPr>
      </p:pic>
    </p:spTree>
    <p:extLst>
      <p:ext uri="{BB962C8B-B14F-4D97-AF65-F5344CB8AC3E}">
        <p14:creationId xmlns:p14="http://schemas.microsoft.com/office/powerpoint/2010/main" val="35665329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EDBEE-147A-1816-293B-950DDD1EAC95}"/>
              </a:ext>
            </a:extLst>
          </p:cNvPr>
          <p:cNvPicPr>
            <a:picLocks noChangeAspect="1"/>
          </p:cNvPicPr>
          <p:nvPr/>
        </p:nvPicPr>
        <p:blipFill>
          <a:blip r:embed="rId3"/>
          <a:stretch>
            <a:fillRect/>
          </a:stretch>
        </p:blipFill>
        <p:spPr>
          <a:xfrm>
            <a:off x="0" y="0"/>
            <a:ext cx="9063580" cy="6068872"/>
          </a:xfrm>
          <a:prstGeom prst="rect">
            <a:avLst/>
          </a:prstGeom>
        </p:spPr>
      </p:pic>
    </p:spTree>
    <p:extLst>
      <p:ext uri="{BB962C8B-B14F-4D97-AF65-F5344CB8AC3E}">
        <p14:creationId xmlns:p14="http://schemas.microsoft.com/office/powerpoint/2010/main" val="41398211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9BC4DD-C6B9-02A6-5842-C7D6B64074D1}"/>
              </a:ext>
            </a:extLst>
          </p:cNvPr>
          <p:cNvPicPr>
            <a:picLocks noChangeAspect="1"/>
          </p:cNvPicPr>
          <p:nvPr/>
        </p:nvPicPr>
        <p:blipFill>
          <a:blip r:embed="rId3"/>
          <a:stretch>
            <a:fillRect/>
          </a:stretch>
        </p:blipFill>
        <p:spPr>
          <a:xfrm>
            <a:off x="0" y="0"/>
            <a:ext cx="9126971" cy="5805139"/>
          </a:xfrm>
          <a:prstGeom prst="rect">
            <a:avLst/>
          </a:prstGeom>
        </p:spPr>
      </p:pic>
    </p:spTree>
    <p:extLst>
      <p:ext uri="{BB962C8B-B14F-4D97-AF65-F5344CB8AC3E}">
        <p14:creationId xmlns:p14="http://schemas.microsoft.com/office/powerpoint/2010/main" val="11310446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E317-CB66-5BB1-CFAB-B27A35F781DE}"/>
              </a:ext>
            </a:extLst>
          </p:cNvPr>
          <p:cNvPicPr>
            <a:picLocks noChangeAspect="1"/>
          </p:cNvPicPr>
          <p:nvPr/>
        </p:nvPicPr>
        <p:blipFill>
          <a:blip r:embed="rId3"/>
          <a:stretch>
            <a:fillRect/>
          </a:stretch>
        </p:blipFill>
        <p:spPr>
          <a:xfrm>
            <a:off x="0" y="121298"/>
            <a:ext cx="9144000" cy="5792374"/>
          </a:xfrm>
          <a:prstGeom prst="rect">
            <a:avLst/>
          </a:prstGeom>
        </p:spPr>
      </p:pic>
    </p:spTree>
    <p:extLst>
      <p:ext uri="{BB962C8B-B14F-4D97-AF65-F5344CB8AC3E}">
        <p14:creationId xmlns:p14="http://schemas.microsoft.com/office/powerpoint/2010/main" val="27484228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B97E2-307E-E335-5B56-F1B9999BB426}"/>
              </a:ext>
            </a:extLst>
          </p:cNvPr>
          <p:cNvPicPr>
            <a:picLocks noChangeAspect="1"/>
          </p:cNvPicPr>
          <p:nvPr/>
        </p:nvPicPr>
        <p:blipFill>
          <a:blip r:embed="rId3"/>
          <a:stretch>
            <a:fillRect/>
          </a:stretch>
        </p:blipFill>
        <p:spPr>
          <a:xfrm>
            <a:off x="0" y="0"/>
            <a:ext cx="9144000" cy="5834825"/>
          </a:xfrm>
          <a:prstGeom prst="rect">
            <a:avLst/>
          </a:prstGeom>
        </p:spPr>
      </p:pic>
    </p:spTree>
    <p:extLst>
      <p:ext uri="{BB962C8B-B14F-4D97-AF65-F5344CB8AC3E}">
        <p14:creationId xmlns:p14="http://schemas.microsoft.com/office/powerpoint/2010/main" val="17861990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DEE168-33DC-E4D5-E898-8040FE331651}"/>
              </a:ext>
            </a:extLst>
          </p:cNvPr>
          <p:cNvPicPr>
            <a:picLocks noChangeAspect="1"/>
          </p:cNvPicPr>
          <p:nvPr/>
        </p:nvPicPr>
        <p:blipFill>
          <a:blip r:embed="rId3"/>
          <a:stretch>
            <a:fillRect/>
          </a:stretch>
        </p:blipFill>
        <p:spPr>
          <a:xfrm>
            <a:off x="49138" y="0"/>
            <a:ext cx="9045724" cy="5997460"/>
          </a:xfrm>
          <a:prstGeom prst="rect">
            <a:avLst/>
          </a:prstGeom>
        </p:spPr>
      </p:pic>
    </p:spTree>
    <p:extLst>
      <p:ext uri="{BB962C8B-B14F-4D97-AF65-F5344CB8AC3E}">
        <p14:creationId xmlns:p14="http://schemas.microsoft.com/office/powerpoint/2010/main" val="2465601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2A2D4-F113-D558-1845-16D56ABEF583}"/>
              </a:ext>
            </a:extLst>
          </p:cNvPr>
          <p:cNvPicPr>
            <a:picLocks noChangeAspect="1"/>
          </p:cNvPicPr>
          <p:nvPr/>
        </p:nvPicPr>
        <p:blipFill>
          <a:blip r:embed="rId3"/>
          <a:stretch>
            <a:fillRect/>
          </a:stretch>
        </p:blipFill>
        <p:spPr>
          <a:xfrm>
            <a:off x="0" y="0"/>
            <a:ext cx="9152954" cy="6292008"/>
          </a:xfrm>
          <a:prstGeom prst="rect">
            <a:avLst/>
          </a:prstGeom>
        </p:spPr>
      </p:pic>
    </p:spTree>
    <p:extLst>
      <p:ext uri="{BB962C8B-B14F-4D97-AF65-F5344CB8AC3E}">
        <p14:creationId xmlns:p14="http://schemas.microsoft.com/office/powerpoint/2010/main" val="3948287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2CBCAC-AA79-0327-898C-C0F1D8F068D8}"/>
              </a:ext>
            </a:extLst>
          </p:cNvPr>
          <p:cNvPicPr>
            <a:picLocks noChangeAspect="1"/>
          </p:cNvPicPr>
          <p:nvPr/>
        </p:nvPicPr>
        <p:blipFill>
          <a:blip r:embed="rId3"/>
          <a:stretch>
            <a:fillRect/>
          </a:stretch>
        </p:blipFill>
        <p:spPr>
          <a:xfrm>
            <a:off x="45327" y="214604"/>
            <a:ext cx="9053345" cy="6205505"/>
          </a:xfrm>
          <a:prstGeom prst="rect">
            <a:avLst/>
          </a:prstGeom>
        </p:spPr>
      </p:pic>
    </p:spTree>
    <p:extLst>
      <p:ext uri="{BB962C8B-B14F-4D97-AF65-F5344CB8AC3E}">
        <p14:creationId xmlns:p14="http://schemas.microsoft.com/office/powerpoint/2010/main" val="34422189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C310BA-245A-04AB-A253-1FD771B5D1AA}"/>
              </a:ext>
            </a:extLst>
          </p:cNvPr>
          <p:cNvPicPr>
            <a:picLocks noChangeAspect="1"/>
          </p:cNvPicPr>
          <p:nvPr/>
        </p:nvPicPr>
        <p:blipFill>
          <a:blip r:embed="rId3"/>
          <a:stretch>
            <a:fillRect/>
          </a:stretch>
        </p:blipFill>
        <p:spPr>
          <a:xfrm>
            <a:off x="45327" y="167951"/>
            <a:ext cx="9053345" cy="6408381"/>
          </a:xfrm>
          <a:prstGeom prst="rect">
            <a:avLst/>
          </a:prstGeom>
        </p:spPr>
      </p:pic>
    </p:spTree>
    <p:extLst>
      <p:ext uri="{BB962C8B-B14F-4D97-AF65-F5344CB8AC3E}">
        <p14:creationId xmlns:p14="http://schemas.microsoft.com/office/powerpoint/2010/main" val="373557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8EBA2C-7658-5026-139F-215959F37125}"/>
              </a:ext>
            </a:extLst>
          </p:cNvPr>
          <p:cNvPicPr>
            <a:picLocks noChangeAspect="1"/>
          </p:cNvPicPr>
          <p:nvPr/>
        </p:nvPicPr>
        <p:blipFill>
          <a:blip r:embed="rId3"/>
          <a:stretch>
            <a:fillRect/>
          </a:stretch>
        </p:blipFill>
        <p:spPr>
          <a:xfrm>
            <a:off x="0" y="186612"/>
            <a:ext cx="9144000" cy="6260841"/>
          </a:xfrm>
          <a:prstGeom prst="rect">
            <a:avLst/>
          </a:prstGeom>
        </p:spPr>
      </p:pic>
    </p:spTree>
    <p:extLst>
      <p:ext uri="{BB962C8B-B14F-4D97-AF65-F5344CB8AC3E}">
        <p14:creationId xmlns:p14="http://schemas.microsoft.com/office/powerpoint/2010/main" val="2522686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0DD6F9-0BA1-532F-1266-B0403FB52FCA}"/>
              </a:ext>
            </a:extLst>
          </p:cNvPr>
          <p:cNvPicPr>
            <a:picLocks noChangeAspect="1"/>
          </p:cNvPicPr>
          <p:nvPr/>
        </p:nvPicPr>
        <p:blipFill>
          <a:blip r:embed="rId3"/>
          <a:stretch>
            <a:fillRect/>
          </a:stretch>
        </p:blipFill>
        <p:spPr>
          <a:xfrm>
            <a:off x="-4724" y="178787"/>
            <a:ext cx="9148724" cy="5828622"/>
          </a:xfrm>
          <a:prstGeom prst="rect">
            <a:avLst/>
          </a:prstGeom>
        </p:spPr>
      </p:pic>
    </p:spTree>
    <p:extLst>
      <p:ext uri="{BB962C8B-B14F-4D97-AF65-F5344CB8AC3E}">
        <p14:creationId xmlns:p14="http://schemas.microsoft.com/office/powerpoint/2010/main" val="413495331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423</TotalTime>
  <Words>6710</Words>
  <Application>Microsoft Office PowerPoint</Application>
  <PresentationFormat>On-screen Show (4:3)</PresentationFormat>
  <Paragraphs>729</Paragraphs>
  <Slides>120</Slides>
  <Notes>105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31" baseType="lpstr">
      <vt:lpstr>Arial</vt:lpstr>
      <vt:lpstr>Calibri</vt:lpstr>
      <vt:lpstr>Calibri Light</vt:lpstr>
      <vt:lpstr>Courier New</vt:lpstr>
      <vt:lpstr>Gill Sans MT</vt:lpstr>
      <vt:lpstr>Impact</vt:lpstr>
      <vt:lpstr>Tahoma</vt:lpstr>
      <vt:lpstr>Times New Roman</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MULTICYCLE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14</cp:revision>
  <dcterms:created xsi:type="dcterms:W3CDTF">2023-06-10T17:44:25Z</dcterms:created>
  <dcterms:modified xsi:type="dcterms:W3CDTF">2023-06-26T09:47:45Z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